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33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79" r:id="rId10"/>
    <p:sldId id="263" r:id="rId11"/>
    <p:sldId id="264" r:id="rId12"/>
    <p:sldId id="262" r:id="rId13"/>
    <p:sldId id="265" r:id="rId14"/>
  </p:sldIdLst>
  <p:sldSz cx="17386300" cy="9779000"/>
  <p:notesSz cx="17386300" cy="9779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11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77"/>
    <p:restoredTop sz="97196"/>
  </p:normalViewPr>
  <p:slideViewPr>
    <p:cSldViewPr>
      <p:cViewPr varScale="1">
        <p:scale>
          <a:sx n="86" d="100"/>
          <a:sy n="86" d="100"/>
        </p:scale>
        <p:origin x="1080" y="21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03972" y="3031490"/>
            <a:ext cx="14778355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607945" y="5476240"/>
            <a:ext cx="12170410" cy="2444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6/9/26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6/9/26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69315" y="2249170"/>
            <a:ext cx="7563040" cy="64541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8953944" y="2249170"/>
            <a:ext cx="7563040" cy="64541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6/9/26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6/9/26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6/9/26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717049" y="982467"/>
            <a:ext cx="595122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Helvetica-Light"/>
                <a:cs typeface="Helvetica-Light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69315" y="2249170"/>
            <a:ext cx="1564767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911342" y="9094470"/>
            <a:ext cx="5563616" cy="4889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869315" y="9094470"/>
            <a:ext cx="3998849" cy="4889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6/9/26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2518136" y="9094470"/>
            <a:ext cx="3998849" cy="4889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 b="0" i="0">
          <a:latin typeface="Roboto Light" panose="02000000000000000000" pitchFamily="2" charset="0"/>
          <a:ea typeface="+mj-ea"/>
          <a:cs typeface="Roboto Light" panose="02000000000000000000" pitchFamily="2" charset="0"/>
        </a:defRPr>
      </a:lvl1pPr>
    </p:titleStyle>
    <p:bodyStyle>
      <a:lvl1pPr marL="0">
        <a:defRPr b="0" i="0">
          <a:latin typeface="Roboto" panose="02000000000000000000" pitchFamily="2" charset="0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skyadgroup.com/coldwellbanker/proposal/2431_CBGL_LandandRanchPackage/" TargetMode="Externa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4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3.jpg"/><Relationship Id="rId7" Type="http://schemas.openxmlformats.org/officeDocument/2006/relationships/image" Target="../media/image3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JPG"/><Relationship Id="rId4" Type="http://schemas.openxmlformats.org/officeDocument/2006/relationships/image" Target="../media/image27.jpg"/><Relationship Id="rId9" Type="http://schemas.openxmlformats.org/officeDocument/2006/relationships/image" Target="../media/image32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mailto:email@officeemail.com" TargetMode="External"/><Relationship Id="rId13" Type="http://schemas.openxmlformats.org/officeDocument/2006/relationships/image" Target="../media/image43.png"/><Relationship Id="rId3" Type="http://schemas.openxmlformats.org/officeDocument/2006/relationships/image" Target="../media/image35.png"/><Relationship Id="rId7" Type="http://schemas.openxmlformats.org/officeDocument/2006/relationships/hyperlink" Target="mailto:email@email.com" TargetMode="External"/><Relationship Id="rId12" Type="http://schemas.openxmlformats.org/officeDocument/2006/relationships/image" Target="../media/image42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g"/><Relationship Id="rId11" Type="http://schemas.openxmlformats.org/officeDocument/2006/relationships/image" Target="../media/image41.jpg"/><Relationship Id="rId5" Type="http://schemas.openxmlformats.org/officeDocument/2006/relationships/image" Target="../media/image37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4" Type="http://schemas.openxmlformats.org/officeDocument/2006/relationships/image" Target="../media/image36.jp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385030" cy="9779000"/>
          </a:xfrm>
          <a:custGeom>
            <a:avLst/>
            <a:gdLst/>
            <a:ahLst/>
            <a:cxnLst/>
            <a:rect l="l" t="t" r="r" b="b"/>
            <a:pathLst>
              <a:path w="17385030" h="9779000">
                <a:moveTo>
                  <a:pt x="17384852" y="0"/>
                </a:moveTo>
                <a:lnTo>
                  <a:pt x="0" y="0"/>
                </a:lnTo>
                <a:lnTo>
                  <a:pt x="0" y="9779000"/>
                </a:lnTo>
                <a:lnTo>
                  <a:pt x="17384852" y="9779000"/>
                </a:lnTo>
                <a:lnTo>
                  <a:pt x="1738485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3F6720F-5A4D-8E8C-1781-F39B0767EDB4}"/>
              </a:ext>
            </a:extLst>
          </p:cNvPr>
          <p:cNvGrpSpPr/>
          <p:nvPr/>
        </p:nvGrpSpPr>
        <p:grpSpPr>
          <a:xfrm>
            <a:off x="7107770" y="3594101"/>
            <a:ext cx="3169331" cy="1776262"/>
            <a:chOff x="7107770" y="3594101"/>
            <a:chExt cx="3169331" cy="1776262"/>
          </a:xfrm>
        </p:grpSpPr>
        <p:sp>
          <p:nvSpPr>
            <p:cNvPr id="3" name="object 3"/>
            <p:cNvSpPr/>
            <p:nvPr/>
          </p:nvSpPr>
          <p:spPr>
            <a:xfrm>
              <a:off x="7605179" y="5141366"/>
              <a:ext cx="163195" cy="224790"/>
            </a:xfrm>
            <a:custGeom>
              <a:avLst/>
              <a:gdLst/>
              <a:ahLst/>
              <a:cxnLst/>
              <a:rect l="l" t="t" r="r" b="b"/>
              <a:pathLst>
                <a:path w="163195" h="224789">
                  <a:moveTo>
                    <a:pt x="163118" y="182880"/>
                  </a:moveTo>
                  <a:lnTo>
                    <a:pt x="46697" y="182880"/>
                  </a:lnTo>
                  <a:lnTo>
                    <a:pt x="46697" y="0"/>
                  </a:lnTo>
                  <a:lnTo>
                    <a:pt x="0" y="0"/>
                  </a:lnTo>
                  <a:lnTo>
                    <a:pt x="0" y="182880"/>
                  </a:lnTo>
                  <a:lnTo>
                    <a:pt x="0" y="224790"/>
                  </a:lnTo>
                  <a:lnTo>
                    <a:pt x="163118" y="224790"/>
                  </a:lnTo>
                  <a:lnTo>
                    <a:pt x="163118" y="1828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992669" y="5141366"/>
              <a:ext cx="870585" cy="225425"/>
            </a:xfrm>
            <a:custGeom>
              <a:avLst/>
              <a:gdLst/>
              <a:ahLst/>
              <a:cxnLst/>
              <a:rect l="l" t="t" r="r" b="b"/>
              <a:pathLst>
                <a:path w="870584" h="225425">
                  <a:moveTo>
                    <a:pt x="297789" y="317"/>
                  </a:moveTo>
                  <a:lnTo>
                    <a:pt x="248056" y="317"/>
                  </a:lnTo>
                  <a:lnTo>
                    <a:pt x="205486" y="117525"/>
                  </a:lnTo>
                  <a:lnTo>
                    <a:pt x="151244" y="317"/>
                  </a:lnTo>
                  <a:lnTo>
                    <a:pt x="145618" y="317"/>
                  </a:lnTo>
                  <a:lnTo>
                    <a:pt x="91401" y="117182"/>
                  </a:lnTo>
                  <a:lnTo>
                    <a:pt x="49720" y="317"/>
                  </a:lnTo>
                  <a:lnTo>
                    <a:pt x="0" y="317"/>
                  </a:lnTo>
                  <a:lnTo>
                    <a:pt x="82918" y="225094"/>
                  </a:lnTo>
                  <a:lnTo>
                    <a:pt x="89877" y="225094"/>
                  </a:lnTo>
                  <a:lnTo>
                    <a:pt x="148564" y="99758"/>
                  </a:lnTo>
                  <a:lnTo>
                    <a:pt x="206679" y="224790"/>
                  </a:lnTo>
                  <a:lnTo>
                    <a:pt x="213944" y="224790"/>
                  </a:lnTo>
                  <a:lnTo>
                    <a:pt x="297789" y="317"/>
                  </a:lnTo>
                  <a:close/>
                </a:path>
                <a:path w="870584" h="225425">
                  <a:moveTo>
                    <a:pt x="484936" y="0"/>
                  </a:moveTo>
                  <a:lnTo>
                    <a:pt x="318211" y="0"/>
                  </a:lnTo>
                  <a:lnTo>
                    <a:pt x="318211" y="41910"/>
                  </a:lnTo>
                  <a:lnTo>
                    <a:pt x="318211" y="92710"/>
                  </a:lnTo>
                  <a:lnTo>
                    <a:pt x="318211" y="134620"/>
                  </a:lnTo>
                  <a:lnTo>
                    <a:pt x="318211" y="182880"/>
                  </a:lnTo>
                  <a:lnTo>
                    <a:pt x="318211" y="224790"/>
                  </a:lnTo>
                  <a:lnTo>
                    <a:pt x="484936" y="224790"/>
                  </a:lnTo>
                  <a:lnTo>
                    <a:pt x="484936" y="182880"/>
                  </a:lnTo>
                  <a:lnTo>
                    <a:pt x="364909" y="182880"/>
                  </a:lnTo>
                  <a:lnTo>
                    <a:pt x="364909" y="134620"/>
                  </a:lnTo>
                  <a:lnTo>
                    <a:pt x="471411" y="134620"/>
                  </a:lnTo>
                  <a:lnTo>
                    <a:pt x="471411" y="92710"/>
                  </a:lnTo>
                  <a:lnTo>
                    <a:pt x="364909" y="92710"/>
                  </a:lnTo>
                  <a:lnTo>
                    <a:pt x="364909" y="41910"/>
                  </a:lnTo>
                  <a:lnTo>
                    <a:pt x="484936" y="41910"/>
                  </a:lnTo>
                  <a:lnTo>
                    <a:pt x="484936" y="0"/>
                  </a:lnTo>
                  <a:close/>
                </a:path>
                <a:path w="870584" h="225425">
                  <a:moveTo>
                    <a:pt x="685800" y="182880"/>
                  </a:moveTo>
                  <a:lnTo>
                    <a:pt x="569379" y="182880"/>
                  </a:lnTo>
                  <a:lnTo>
                    <a:pt x="569379" y="0"/>
                  </a:lnTo>
                  <a:lnTo>
                    <a:pt x="522681" y="0"/>
                  </a:lnTo>
                  <a:lnTo>
                    <a:pt x="522681" y="182880"/>
                  </a:lnTo>
                  <a:lnTo>
                    <a:pt x="522681" y="224790"/>
                  </a:lnTo>
                  <a:lnTo>
                    <a:pt x="685800" y="224790"/>
                  </a:lnTo>
                  <a:lnTo>
                    <a:pt x="685800" y="182880"/>
                  </a:lnTo>
                  <a:close/>
                </a:path>
                <a:path w="870584" h="225425">
                  <a:moveTo>
                    <a:pt x="870077" y="182880"/>
                  </a:moveTo>
                  <a:lnTo>
                    <a:pt x="753656" y="182880"/>
                  </a:lnTo>
                  <a:lnTo>
                    <a:pt x="753656" y="0"/>
                  </a:lnTo>
                  <a:lnTo>
                    <a:pt x="706958" y="0"/>
                  </a:lnTo>
                  <a:lnTo>
                    <a:pt x="706958" y="182880"/>
                  </a:lnTo>
                  <a:lnTo>
                    <a:pt x="706958" y="224790"/>
                  </a:lnTo>
                  <a:lnTo>
                    <a:pt x="870077" y="224790"/>
                  </a:lnTo>
                  <a:lnTo>
                    <a:pt x="870077" y="1828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" name="object 5"/>
            <p:cNvGrpSpPr/>
            <p:nvPr/>
          </p:nvGrpSpPr>
          <p:grpSpPr>
            <a:xfrm>
              <a:off x="8987157" y="5141360"/>
              <a:ext cx="631825" cy="224790"/>
              <a:chOff x="8987157" y="5141360"/>
              <a:chExt cx="631825" cy="224790"/>
            </a:xfrm>
          </p:grpSpPr>
          <p:pic>
            <p:nvPicPr>
              <p:cNvPr id="6" name="object 6"/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987157" y="5141360"/>
                <a:ext cx="416074" cy="224791"/>
              </a:xfrm>
              <a:prstGeom prst="rect">
                <a:avLst/>
              </a:prstGeom>
            </p:spPr>
          </p:pic>
          <p:pic>
            <p:nvPicPr>
              <p:cNvPr id="7" name="object 7"/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9422519" y="5141670"/>
                <a:ext cx="195910" cy="224485"/>
              </a:xfrm>
              <a:prstGeom prst="rect">
                <a:avLst/>
              </a:prstGeom>
            </p:spPr>
          </p:pic>
        </p:grpSp>
        <p:grpSp>
          <p:nvGrpSpPr>
            <p:cNvPr id="8" name="object 8"/>
            <p:cNvGrpSpPr/>
            <p:nvPr/>
          </p:nvGrpSpPr>
          <p:grpSpPr>
            <a:xfrm>
              <a:off x="9663056" y="5141361"/>
              <a:ext cx="614045" cy="224790"/>
              <a:chOff x="9663056" y="5141361"/>
              <a:chExt cx="614045" cy="224790"/>
            </a:xfrm>
          </p:grpSpPr>
          <p:pic>
            <p:nvPicPr>
              <p:cNvPr id="9" name="object 9"/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9663056" y="5141361"/>
                <a:ext cx="197700" cy="224789"/>
              </a:xfrm>
              <a:prstGeom prst="rect">
                <a:avLst/>
              </a:prstGeom>
            </p:spPr>
          </p:pic>
          <p:sp>
            <p:nvSpPr>
              <p:cNvPr id="10" name="object 10"/>
              <p:cNvSpPr/>
              <p:nvPr/>
            </p:nvSpPr>
            <p:spPr>
              <a:xfrm>
                <a:off x="9880829" y="5141366"/>
                <a:ext cx="167005" cy="224790"/>
              </a:xfrm>
              <a:custGeom>
                <a:avLst/>
                <a:gdLst/>
                <a:ahLst/>
                <a:cxnLst/>
                <a:rect l="l" t="t" r="r" b="b"/>
                <a:pathLst>
                  <a:path w="167004" h="224789">
                    <a:moveTo>
                      <a:pt x="166712" y="0"/>
                    </a:moveTo>
                    <a:lnTo>
                      <a:pt x="0" y="0"/>
                    </a:lnTo>
                    <a:lnTo>
                      <a:pt x="0" y="41910"/>
                    </a:lnTo>
                    <a:lnTo>
                      <a:pt x="0" y="92710"/>
                    </a:lnTo>
                    <a:lnTo>
                      <a:pt x="0" y="134620"/>
                    </a:lnTo>
                    <a:lnTo>
                      <a:pt x="0" y="182880"/>
                    </a:lnTo>
                    <a:lnTo>
                      <a:pt x="0" y="224790"/>
                    </a:lnTo>
                    <a:lnTo>
                      <a:pt x="166712" y="224790"/>
                    </a:lnTo>
                    <a:lnTo>
                      <a:pt x="166712" y="182880"/>
                    </a:lnTo>
                    <a:lnTo>
                      <a:pt x="46697" y="182880"/>
                    </a:lnTo>
                    <a:lnTo>
                      <a:pt x="46697" y="134620"/>
                    </a:lnTo>
                    <a:lnTo>
                      <a:pt x="153187" y="134620"/>
                    </a:lnTo>
                    <a:lnTo>
                      <a:pt x="153187" y="92710"/>
                    </a:lnTo>
                    <a:lnTo>
                      <a:pt x="46697" y="92710"/>
                    </a:lnTo>
                    <a:lnTo>
                      <a:pt x="46697" y="41910"/>
                    </a:lnTo>
                    <a:lnTo>
                      <a:pt x="166712" y="41910"/>
                    </a:lnTo>
                    <a:lnTo>
                      <a:pt x="166712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11" name="object 11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85298" y="5141370"/>
                <a:ext cx="191782" cy="224777"/>
              </a:xfrm>
              <a:prstGeom prst="rect">
                <a:avLst/>
              </a:prstGeom>
            </p:spPr>
          </p:pic>
        </p:grp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07770" y="5137153"/>
              <a:ext cx="464742" cy="23321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789466" y="5141366"/>
              <a:ext cx="201625" cy="22478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006622" y="3594101"/>
              <a:ext cx="1371600" cy="1371600"/>
            </a:xfrm>
            <a:prstGeom prst="rect">
              <a:avLst/>
            </a:prstGeom>
          </p:spPr>
        </p:pic>
      </p:grpSp>
      <p:pic>
        <p:nvPicPr>
          <p:cNvPr id="15" name="object 1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359776" y="5946856"/>
            <a:ext cx="4673485" cy="24823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4837B6FF-5000-9FF6-DC97-6E6436E176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7150" y="1993900"/>
            <a:ext cx="5508471" cy="5969339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5A680120-44CF-A65A-0C08-C19C9DD66C35}"/>
              </a:ext>
            </a:extLst>
          </p:cNvPr>
          <p:cNvSpPr txBox="1"/>
          <p:nvPr/>
        </p:nvSpPr>
        <p:spPr>
          <a:xfrm>
            <a:off x="3840051" y="998333"/>
            <a:ext cx="86933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  <a:tabLst>
                <a:tab pos="1919605" algn="l"/>
                <a:tab pos="3274060" algn="l"/>
              </a:tabLst>
            </a:pPr>
            <a:r>
              <a:rPr lang="pt-BR" sz="2000" spc="300" dirty="0">
                <a:latin typeface="Roboto Light" panose="02000000000000000000" pitchFamily="2" charset="0"/>
                <a:cs typeface="Roboto Light" panose="02000000000000000000" pitchFamily="2" charset="0"/>
              </a:rPr>
              <a:t>ADVERTISING AND MARKETING PROGRAM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928F280-3A63-F104-A661-C7F32A081374}"/>
              </a:ext>
            </a:extLst>
          </p:cNvPr>
          <p:cNvSpPr txBox="1"/>
          <p:nvPr/>
        </p:nvSpPr>
        <p:spPr>
          <a:xfrm>
            <a:off x="615950" y="2679700"/>
            <a:ext cx="8077200" cy="2281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algn="l" defTabSz="914400" eaLnBrk="1" fontAlgn="auto" latinLnBrk="0" hangingPunct="1">
              <a:lnSpc>
                <a:spcPct val="15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 Light" panose="02000000000000000000" pitchFamily="2" charset="0"/>
                <a:cs typeface="Roboto Light" panose="02000000000000000000" pitchFamily="2" charset="0"/>
              </a:rPr>
              <a:t>Sky Advertising of</a:t>
            </a:r>
            <a:r>
              <a:rPr lang="en-US" sz="120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fers</a:t>
            </a:r>
            <a:r>
              <a:rPr lang="en-US"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a curated, multi-media marketing selection of offerings to bring high net-worth buyer awareness to Land Property.</a:t>
            </a:r>
            <a:endParaRPr kumimoji="0" lang="en-US" sz="120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 Light" panose="02000000000000000000" pitchFamily="2" charset="0"/>
              <a:cs typeface="Roboto Light" panose="02000000000000000000" pitchFamily="2" charset="0"/>
            </a:endParaRPr>
          </a:p>
          <a:p>
            <a:pPr marL="0" marR="0" lvl="0" indent="0" algn="l" defTabSz="914400" eaLnBrk="1" fontAlgn="auto" latinLnBrk="0" hangingPunct="1">
              <a:lnSpc>
                <a:spcPct val="150000"/>
              </a:lnSpc>
              <a:spcBef>
                <a:spcPts val="30"/>
              </a:spcBef>
              <a:spcAft>
                <a:spcPts val="0"/>
              </a:spcAft>
              <a:buClr>
                <a:srgbClr val="333333"/>
              </a:buClr>
              <a:buSzTx/>
              <a:buFont typeface="Helvetica-Light"/>
              <a:buChar char="•"/>
              <a:tabLst/>
              <a:defRPr/>
            </a:pPr>
            <a:endParaRPr kumimoji="0" lang="en-US" sz="120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 Light" panose="02000000000000000000" pitchFamily="2" charset="0"/>
              <a:cs typeface="Roboto Light" panose="02000000000000000000" pitchFamily="2" charset="0"/>
            </a:endParaRPr>
          </a:p>
          <a:p>
            <a:pPr marL="12700" marR="0" lvl="0" algn="l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240665" algn="l"/>
                <a:tab pos="241300" algn="l"/>
              </a:tabLst>
              <a:defRPr/>
            </a:pPr>
            <a:r>
              <a:rPr kumimoji="0" lang="en-US" sz="120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 Light" panose="02000000000000000000" pitchFamily="2" charset="0"/>
                <a:cs typeface="Roboto Light" panose="02000000000000000000" pitchFamily="2" charset="0"/>
              </a:rPr>
              <a:t>The Impressions program is a customized banner advertising program with g</a:t>
            </a:r>
            <a:r>
              <a:rPr lang="en-US" sz="120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uaranteed</a:t>
            </a:r>
            <a:r>
              <a:rPr lang="en-US"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impressions and </a:t>
            </a:r>
            <a:br>
              <a:rPr lang="en-US"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</a:br>
            <a:r>
              <a:rPr lang="en-US"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click-throughs. With beautifully detailed </a:t>
            </a:r>
            <a:r>
              <a:rPr kumimoji="0" lang="en-US" sz="120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 Light" panose="02000000000000000000" pitchFamily="2" charset="0"/>
                <a:cs typeface="Roboto Light" panose="02000000000000000000" pitchFamily="2" charset="0"/>
              </a:rPr>
              <a:t>property photos, your listing can be customized to showcase your property’s unique selling features, allowing you to target by county</a:t>
            </a:r>
            <a:r>
              <a:rPr lang="en-US"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, region, state, or city and lifestyle.</a:t>
            </a:r>
            <a:endParaRPr kumimoji="0" lang="en-US" sz="120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 Light" panose="02000000000000000000" pitchFamily="2" charset="0"/>
              <a:cs typeface="Roboto Light" panose="02000000000000000000" pitchFamily="2" charset="0"/>
            </a:endParaRPr>
          </a:p>
          <a:p>
            <a:pPr marL="0" marR="0" lvl="0" indent="0" algn="l" defTabSz="914400" eaLnBrk="1" fontAlgn="auto" latinLnBrk="0" hangingPunct="1">
              <a:lnSpc>
                <a:spcPct val="150000"/>
              </a:lnSpc>
              <a:spcBef>
                <a:spcPts val="30"/>
              </a:spcBef>
              <a:spcAft>
                <a:spcPts val="0"/>
              </a:spcAft>
              <a:buClr>
                <a:srgbClr val="333333"/>
              </a:buClr>
              <a:buSzTx/>
              <a:buFontTx/>
              <a:buNone/>
              <a:tabLst/>
              <a:defRPr/>
            </a:pPr>
            <a:endParaRPr kumimoji="0" lang="en-US" sz="120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 Light" panose="02000000000000000000" pitchFamily="2" charset="0"/>
              <a:cs typeface="Roboto Light" panose="02000000000000000000" pitchFamily="2" charset="0"/>
            </a:endParaRPr>
          </a:p>
          <a:p>
            <a:pPr marL="0" marR="0" lvl="0" indent="0" algn="l" defTabSz="914400" eaLnBrk="1" fontAlgn="auto" latinLnBrk="0" hangingPunct="1">
              <a:lnSpc>
                <a:spcPct val="150000"/>
              </a:lnSpc>
              <a:spcBef>
                <a:spcPts val="30"/>
              </a:spcBef>
              <a:spcAft>
                <a:spcPts val="0"/>
              </a:spcAft>
              <a:buClr>
                <a:srgbClr val="333333"/>
              </a:buClr>
              <a:buSzTx/>
              <a:buFontTx/>
              <a:buNone/>
              <a:tabLst/>
              <a:defRPr/>
            </a:pPr>
            <a:r>
              <a:rPr kumimoji="0" lang="en-US" sz="120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 Light" panose="02000000000000000000" pitchFamily="2" charset="0"/>
                <a:cs typeface="Roboto Light" panose="02000000000000000000" pitchFamily="2" charset="0"/>
              </a:rPr>
              <a:t>For a comprehensive </a:t>
            </a:r>
            <a:r>
              <a:rPr lang="en-US" sz="1200" dirty="0">
                <a:latin typeface="Roboto Light" panose="02000000000000000000" pitchFamily="2" charset="0"/>
                <a:cs typeface="Roboto Light" panose="02000000000000000000" pitchFamily="2" charset="0"/>
              </a:rPr>
              <a:t>print and digital marketing program </a:t>
            </a:r>
            <a:r>
              <a:rPr lang="en-US" sz="1200" dirty="0">
                <a:solidFill>
                  <a:srgbClr val="D9117E"/>
                </a:solidFill>
                <a:latin typeface="Roboto Light" panose="02000000000000000000" pitchFamily="2" charset="0"/>
                <a:cs typeface="Roboto Light" panose="020000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here</a:t>
            </a:r>
            <a:r>
              <a:rPr lang="en-US" sz="1200" dirty="0">
                <a:latin typeface="Roboto Light" panose="02000000000000000000" pitchFamily="2" charset="0"/>
                <a:cs typeface="Roboto Light" panose="02000000000000000000" pitchFamily="2" charset="0"/>
              </a:rPr>
              <a:t>.</a:t>
            </a:r>
            <a:endParaRPr kumimoji="0" lang="en-US" sz="120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 Light" panose="02000000000000000000" pitchFamily="2" charset="0"/>
              <a:cs typeface="Roboto Light" panose="02000000000000000000" pitchFamily="2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544300" cy="9779000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1121301" y="0"/>
            <a:ext cx="6263640" cy="9779000"/>
          </a:xfrm>
          <a:custGeom>
            <a:avLst/>
            <a:gdLst/>
            <a:ahLst/>
            <a:cxnLst/>
            <a:rect l="l" t="t" r="r" b="b"/>
            <a:pathLst>
              <a:path w="6263640" h="9779000">
                <a:moveTo>
                  <a:pt x="6263551" y="0"/>
                </a:moveTo>
                <a:lnTo>
                  <a:pt x="0" y="0"/>
                </a:lnTo>
                <a:lnTo>
                  <a:pt x="0" y="9779000"/>
                </a:lnTo>
                <a:lnTo>
                  <a:pt x="6263551" y="9779000"/>
                </a:lnTo>
                <a:lnTo>
                  <a:pt x="62635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FCAC844-7289-F3F6-C742-9807B097B38B}"/>
              </a:ext>
            </a:extLst>
          </p:cNvPr>
          <p:cNvGrpSpPr/>
          <p:nvPr/>
        </p:nvGrpSpPr>
        <p:grpSpPr>
          <a:xfrm>
            <a:off x="12668456" y="2222500"/>
            <a:ext cx="3169331" cy="1776262"/>
            <a:chOff x="7107770" y="3594101"/>
            <a:chExt cx="3169331" cy="1776262"/>
          </a:xfrm>
        </p:grpSpPr>
        <p:sp>
          <p:nvSpPr>
            <p:cNvPr id="36" name="object 3">
              <a:extLst>
                <a:ext uri="{FF2B5EF4-FFF2-40B4-BE49-F238E27FC236}">
                  <a16:creationId xmlns:a16="http://schemas.microsoft.com/office/drawing/2014/main" id="{D7B5A0FE-2B93-374B-46BD-442E912A6DB0}"/>
                </a:ext>
              </a:extLst>
            </p:cNvPr>
            <p:cNvSpPr/>
            <p:nvPr/>
          </p:nvSpPr>
          <p:spPr>
            <a:xfrm>
              <a:off x="7605179" y="5141366"/>
              <a:ext cx="163195" cy="224790"/>
            </a:xfrm>
            <a:custGeom>
              <a:avLst/>
              <a:gdLst/>
              <a:ahLst/>
              <a:cxnLst/>
              <a:rect l="l" t="t" r="r" b="b"/>
              <a:pathLst>
                <a:path w="163195" h="224789">
                  <a:moveTo>
                    <a:pt x="163118" y="182880"/>
                  </a:moveTo>
                  <a:lnTo>
                    <a:pt x="46697" y="182880"/>
                  </a:lnTo>
                  <a:lnTo>
                    <a:pt x="46697" y="0"/>
                  </a:lnTo>
                  <a:lnTo>
                    <a:pt x="0" y="0"/>
                  </a:lnTo>
                  <a:lnTo>
                    <a:pt x="0" y="182880"/>
                  </a:lnTo>
                  <a:lnTo>
                    <a:pt x="0" y="224790"/>
                  </a:lnTo>
                  <a:lnTo>
                    <a:pt x="163118" y="224790"/>
                  </a:lnTo>
                  <a:lnTo>
                    <a:pt x="163118" y="1828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4">
              <a:extLst>
                <a:ext uri="{FF2B5EF4-FFF2-40B4-BE49-F238E27FC236}">
                  <a16:creationId xmlns:a16="http://schemas.microsoft.com/office/drawing/2014/main" id="{09E3C8A3-BBAB-24B4-71E5-D0E0098C3E2D}"/>
                </a:ext>
              </a:extLst>
            </p:cNvPr>
            <p:cNvSpPr/>
            <p:nvPr/>
          </p:nvSpPr>
          <p:spPr>
            <a:xfrm>
              <a:off x="7992669" y="5141366"/>
              <a:ext cx="870585" cy="225425"/>
            </a:xfrm>
            <a:custGeom>
              <a:avLst/>
              <a:gdLst/>
              <a:ahLst/>
              <a:cxnLst/>
              <a:rect l="l" t="t" r="r" b="b"/>
              <a:pathLst>
                <a:path w="870584" h="225425">
                  <a:moveTo>
                    <a:pt x="297789" y="317"/>
                  </a:moveTo>
                  <a:lnTo>
                    <a:pt x="248056" y="317"/>
                  </a:lnTo>
                  <a:lnTo>
                    <a:pt x="205486" y="117525"/>
                  </a:lnTo>
                  <a:lnTo>
                    <a:pt x="151244" y="317"/>
                  </a:lnTo>
                  <a:lnTo>
                    <a:pt x="145618" y="317"/>
                  </a:lnTo>
                  <a:lnTo>
                    <a:pt x="91401" y="117182"/>
                  </a:lnTo>
                  <a:lnTo>
                    <a:pt x="49720" y="317"/>
                  </a:lnTo>
                  <a:lnTo>
                    <a:pt x="0" y="317"/>
                  </a:lnTo>
                  <a:lnTo>
                    <a:pt x="82918" y="225094"/>
                  </a:lnTo>
                  <a:lnTo>
                    <a:pt x="89877" y="225094"/>
                  </a:lnTo>
                  <a:lnTo>
                    <a:pt x="148564" y="99758"/>
                  </a:lnTo>
                  <a:lnTo>
                    <a:pt x="206679" y="224790"/>
                  </a:lnTo>
                  <a:lnTo>
                    <a:pt x="213944" y="224790"/>
                  </a:lnTo>
                  <a:lnTo>
                    <a:pt x="297789" y="317"/>
                  </a:lnTo>
                  <a:close/>
                </a:path>
                <a:path w="870584" h="225425">
                  <a:moveTo>
                    <a:pt x="484936" y="0"/>
                  </a:moveTo>
                  <a:lnTo>
                    <a:pt x="318211" y="0"/>
                  </a:lnTo>
                  <a:lnTo>
                    <a:pt x="318211" y="41910"/>
                  </a:lnTo>
                  <a:lnTo>
                    <a:pt x="318211" y="92710"/>
                  </a:lnTo>
                  <a:lnTo>
                    <a:pt x="318211" y="134620"/>
                  </a:lnTo>
                  <a:lnTo>
                    <a:pt x="318211" y="182880"/>
                  </a:lnTo>
                  <a:lnTo>
                    <a:pt x="318211" y="224790"/>
                  </a:lnTo>
                  <a:lnTo>
                    <a:pt x="484936" y="224790"/>
                  </a:lnTo>
                  <a:lnTo>
                    <a:pt x="484936" y="182880"/>
                  </a:lnTo>
                  <a:lnTo>
                    <a:pt x="364909" y="182880"/>
                  </a:lnTo>
                  <a:lnTo>
                    <a:pt x="364909" y="134620"/>
                  </a:lnTo>
                  <a:lnTo>
                    <a:pt x="471411" y="134620"/>
                  </a:lnTo>
                  <a:lnTo>
                    <a:pt x="471411" y="92710"/>
                  </a:lnTo>
                  <a:lnTo>
                    <a:pt x="364909" y="92710"/>
                  </a:lnTo>
                  <a:lnTo>
                    <a:pt x="364909" y="41910"/>
                  </a:lnTo>
                  <a:lnTo>
                    <a:pt x="484936" y="41910"/>
                  </a:lnTo>
                  <a:lnTo>
                    <a:pt x="484936" y="0"/>
                  </a:lnTo>
                  <a:close/>
                </a:path>
                <a:path w="870584" h="225425">
                  <a:moveTo>
                    <a:pt x="685800" y="182880"/>
                  </a:moveTo>
                  <a:lnTo>
                    <a:pt x="569379" y="182880"/>
                  </a:lnTo>
                  <a:lnTo>
                    <a:pt x="569379" y="0"/>
                  </a:lnTo>
                  <a:lnTo>
                    <a:pt x="522681" y="0"/>
                  </a:lnTo>
                  <a:lnTo>
                    <a:pt x="522681" y="182880"/>
                  </a:lnTo>
                  <a:lnTo>
                    <a:pt x="522681" y="224790"/>
                  </a:lnTo>
                  <a:lnTo>
                    <a:pt x="685800" y="224790"/>
                  </a:lnTo>
                  <a:lnTo>
                    <a:pt x="685800" y="182880"/>
                  </a:lnTo>
                  <a:close/>
                </a:path>
                <a:path w="870584" h="225425">
                  <a:moveTo>
                    <a:pt x="870077" y="182880"/>
                  </a:moveTo>
                  <a:lnTo>
                    <a:pt x="753656" y="182880"/>
                  </a:lnTo>
                  <a:lnTo>
                    <a:pt x="753656" y="0"/>
                  </a:lnTo>
                  <a:lnTo>
                    <a:pt x="706958" y="0"/>
                  </a:lnTo>
                  <a:lnTo>
                    <a:pt x="706958" y="182880"/>
                  </a:lnTo>
                  <a:lnTo>
                    <a:pt x="706958" y="224790"/>
                  </a:lnTo>
                  <a:lnTo>
                    <a:pt x="870077" y="224790"/>
                  </a:lnTo>
                  <a:lnTo>
                    <a:pt x="870077" y="1828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38" name="object 5">
              <a:extLst>
                <a:ext uri="{FF2B5EF4-FFF2-40B4-BE49-F238E27FC236}">
                  <a16:creationId xmlns:a16="http://schemas.microsoft.com/office/drawing/2014/main" id="{1443B266-F128-5000-9C15-2CE1B1E1AEBC}"/>
                </a:ext>
              </a:extLst>
            </p:cNvPr>
            <p:cNvGrpSpPr/>
            <p:nvPr/>
          </p:nvGrpSpPr>
          <p:grpSpPr>
            <a:xfrm>
              <a:off x="8987157" y="5141360"/>
              <a:ext cx="631825" cy="224790"/>
              <a:chOff x="8987157" y="5141360"/>
              <a:chExt cx="631825" cy="224790"/>
            </a:xfrm>
          </p:grpSpPr>
          <p:pic>
            <p:nvPicPr>
              <p:cNvPr id="46" name="object 6">
                <a:extLst>
                  <a:ext uri="{FF2B5EF4-FFF2-40B4-BE49-F238E27FC236}">
                    <a16:creationId xmlns:a16="http://schemas.microsoft.com/office/drawing/2014/main" id="{BB708622-B8E4-23BD-5C63-81671BE3C93A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8987157" y="5141360"/>
                <a:ext cx="416074" cy="224791"/>
              </a:xfrm>
              <a:prstGeom prst="rect">
                <a:avLst/>
              </a:prstGeom>
            </p:spPr>
          </p:pic>
          <p:pic>
            <p:nvPicPr>
              <p:cNvPr id="47" name="object 7">
                <a:extLst>
                  <a:ext uri="{FF2B5EF4-FFF2-40B4-BE49-F238E27FC236}">
                    <a16:creationId xmlns:a16="http://schemas.microsoft.com/office/drawing/2014/main" id="{F0A0E6C5-91B9-49B7-19F0-92139041E99C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9422519" y="5141670"/>
                <a:ext cx="195910" cy="224485"/>
              </a:xfrm>
              <a:prstGeom prst="rect">
                <a:avLst/>
              </a:prstGeom>
            </p:spPr>
          </p:pic>
        </p:grpSp>
        <p:grpSp>
          <p:nvGrpSpPr>
            <p:cNvPr id="39" name="object 8">
              <a:extLst>
                <a:ext uri="{FF2B5EF4-FFF2-40B4-BE49-F238E27FC236}">
                  <a16:creationId xmlns:a16="http://schemas.microsoft.com/office/drawing/2014/main" id="{702C96EE-2A69-2FE6-C3FB-AB4FF9394C36}"/>
                </a:ext>
              </a:extLst>
            </p:cNvPr>
            <p:cNvGrpSpPr/>
            <p:nvPr/>
          </p:nvGrpSpPr>
          <p:grpSpPr>
            <a:xfrm>
              <a:off x="9663056" y="5141361"/>
              <a:ext cx="614045" cy="224790"/>
              <a:chOff x="9663056" y="5141361"/>
              <a:chExt cx="614045" cy="224790"/>
            </a:xfrm>
          </p:grpSpPr>
          <p:pic>
            <p:nvPicPr>
              <p:cNvPr id="43" name="object 9">
                <a:extLst>
                  <a:ext uri="{FF2B5EF4-FFF2-40B4-BE49-F238E27FC236}">
                    <a16:creationId xmlns:a16="http://schemas.microsoft.com/office/drawing/2014/main" id="{A7617E3C-5019-4F44-316D-EB90634F3C8A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9663056" y="5141361"/>
                <a:ext cx="197700" cy="224789"/>
              </a:xfrm>
              <a:prstGeom prst="rect">
                <a:avLst/>
              </a:prstGeom>
            </p:spPr>
          </p:pic>
          <p:sp>
            <p:nvSpPr>
              <p:cNvPr id="44" name="object 10">
                <a:extLst>
                  <a:ext uri="{FF2B5EF4-FFF2-40B4-BE49-F238E27FC236}">
                    <a16:creationId xmlns:a16="http://schemas.microsoft.com/office/drawing/2014/main" id="{52A6535A-6ABF-A017-6A8F-2AC65E0C9A78}"/>
                  </a:ext>
                </a:extLst>
              </p:cNvPr>
              <p:cNvSpPr/>
              <p:nvPr/>
            </p:nvSpPr>
            <p:spPr>
              <a:xfrm>
                <a:off x="9880829" y="5141366"/>
                <a:ext cx="167005" cy="224790"/>
              </a:xfrm>
              <a:custGeom>
                <a:avLst/>
                <a:gdLst/>
                <a:ahLst/>
                <a:cxnLst/>
                <a:rect l="l" t="t" r="r" b="b"/>
                <a:pathLst>
                  <a:path w="167004" h="224789">
                    <a:moveTo>
                      <a:pt x="166712" y="0"/>
                    </a:moveTo>
                    <a:lnTo>
                      <a:pt x="0" y="0"/>
                    </a:lnTo>
                    <a:lnTo>
                      <a:pt x="0" y="41910"/>
                    </a:lnTo>
                    <a:lnTo>
                      <a:pt x="0" y="92710"/>
                    </a:lnTo>
                    <a:lnTo>
                      <a:pt x="0" y="134620"/>
                    </a:lnTo>
                    <a:lnTo>
                      <a:pt x="0" y="182880"/>
                    </a:lnTo>
                    <a:lnTo>
                      <a:pt x="0" y="224790"/>
                    </a:lnTo>
                    <a:lnTo>
                      <a:pt x="166712" y="224790"/>
                    </a:lnTo>
                    <a:lnTo>
                      <a:pt x="166712" y="182880"/>
                    </a:lnTo>
                    <a:lnTo>
                      <a:pt x="46697" y="182880"/>
                    </a:lnTo>
                    <a:lnTo>
                      <a:pt x="46697" y="134620"/>
                    </a:lnTo>
                    <a:lnTo>
                      <a:pt x="153187" y="134620"/>
                    </a:lnTo>
                    <a:lnTo>
                      <a:pt x="153187" y="92710"/>
                    </a:lnTo>
                    <a:lnTo>
                      <a:pt x="46697" y="92710"/>
                    </a:lnTo>
                    <a:lnTo>
                      <a:pt x="46697" y="41910"/>
                    </a:lnTo>
                    <a:lnTo>
                      <a:pt x="166712" y="41910"/>
                    </a:lnTo>
                    <a:lnTo>
                      <a:pt x="166712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45" name="object 11">
                <a:extLst>
                  <a:ext uri="{FF2B5EF4-FFF2-40B4-BE49-F238E27FC236}">
                    <a16:creationId xmlns:a16="http://schemas.microsoft.com/office/drawing/2014/main" id="{A8F28F34-298D-C1E7-6202-1E84B927505B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0085298" y="5141370"/>
                <a:ext cx="191782" cy="224777"/>
              </a:xfrm>
              <a:prstGeom prst="rect">
                <a:avLst/>
              </a:prstGeom>
            </p:spPr>
          </p:pic>
        </p:grpSp>
        <p:pic>
          <p:nvPicPr>
            <p:cNvPr id="40" name="object 12">
              <a:extLst>
                <a:ext uri="{FF2B5EF4-FFF2-40B4-BE49-F238E27FC236}">
                  <a16:creationId xmlns:a16="http://schemas.microsoft.com/office/drawing/2014/main" id="{F6C8B224-3FA9-3321-E11E-C25E01E83272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107770" y="5137153"/>
              <a:ext cx="464742" cy="233210"/>
            </a:xfrm>
            <a:prstGeom prst="rect">
              <a:avLst/>
            </a:prstGeom>
          </p:spPr>
        </p:pic>
        <p:pic>
          <p:nvPicPr>
            <p:cNvPr id="41" name="object 13">
              <a:extLst>
                <a:ext uri="{FF2B5EF4-FFF2-40B4-BE49-F238E27FC236}">
                  <a16:creationId xmlns:a16="http://schemas.microsoft.com/office/drawing/2014/main" id="{8EFD89D8-4A4D-9279-0876-6F88F868972A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789466" y="5141366"/>
              <a:ext cx="201625" cy="224789"/>
            </a:xfrm>
            <a:prstGeom prst="rect">
              <a:avLst/>
            </a:prstGeom>
          </p:spPr>
        </p:pic>
        <p:pic>
          <p:nvPicPr>
            <p:cNvPr id="42" name="object 14">
              <a:extLst>
                <a:ext uri="{FF2B5EF4-FFF2-40B4-BE49-F238E27FC236}">
                  <a16:creationId xmlns:a16="http://schemas.microsoft.com/office/drawing/2014/main" id="{2759508E-1274-931B-EA6E-220A4667DAB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006622" y="3594101"/>
              <a:ext cx="1371600" cy="13716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1613744" y="8253983"/>
            <a:ext cx="5278755" cy="103631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50800" marR="43180" algn="just">
              <a:lnSpc>
                <a:spcPct val="104200"/>
              </a:lnSpc>
              <a:spcBef>
                <a:spcPts val="60"/>
              </a:spcBef>
            </a:pP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The</a:t>
            </a:r>
            <a:r>
              <a:rPr sz="800" spc="7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property</a:t>
            </a:r>
            <a:r>
              <a:rPr sz="800" spc="7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information</a:t>
            </a:r>
            <a:r>
              <a:rPr sz="800" spc="7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herein</a:t>
            </a:r>
            <a:r>
              <a:rPr sz="800" spc="8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is</a:t>
            </a:r>
            <a:r>
              <a:rPr sz="800" spc="7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derived</a:t>
            </a:r>
            <a:r>
              <a:rPr sz="800" spc="7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from</a:t>
            </a:r>
            <a:r>
              <a:rPr sz="800" spc="8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various</a:t>
            </a:r>
            <a:r>
              <a:rPr sz="800" spc="7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sources</a:t>
            </a:r>
            <a:r>
              <a:rPr sz="800" spc="7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that</a:t>
            </a:r>
            <a:r>
              <a:rPr sz="800" spc="7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may</a:t>
            </a:r>
            <a:r>
              <a:rPr sz="800" spc="8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include,</a:t>
            </a:r>
            <a:r>
              <a:rPr sz="800" spc="7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but</a:t>
            </a:r>
            <a:r>
              <a:rPr sz="800" spc="7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not</a:t>
            </a:r>
            <a:r>
              <a:rPr sz="800" spc="8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be</a:t>
            </a:r>
            <a:r>
              <a:rPr sz="800" spc="7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limited</a:t>
            </a:r>
            <a:r>
              <a:rPr sz="800" spc="7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to,</a:t>
            </a:r>
            <a:r>
              <a:rPr sz="800" spc="8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-1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county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records</a:t>
            </a:r>
            <a:r>
              <a:rPr sz="800" spc="2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and</a:t>
            </a:r>
            <a:r>
              <a:rPr sz="800" spc="2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the</a:t>
            </a:r>
            <a:r>
              <a:rPr sz="800" spc="2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Multiple</a:t>
            </a:r>
            <a:r>
              <a:rPr sz="800" spc="2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Listing</a:t>
            </a:r>
            <a:r>
              <a:rPr sz="800" spc="2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Service,</a:t>
            </a:r>
            <a:r>
              <a:rPr sz="800" spc="2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and</a:t>
            </a:r>
            <a:r>
              <a:rPr sz="800" spc="2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it</a:t>
            </a:r>
            <a:r>
              <a:rPr sz="800" spc="2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may</a:t>
            </a:r>
            <a:r>
              <a:rPr sz="800" spc="2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include</a:t>
            </a:r>
            <a:r>
              <a:rPr sz="800" spc="2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approximations.</a:t>
            </a:r>
            <a:r>
              <a:rPr sz="800" spc="2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Although</a:t>
            </a:r>
            <a:r>
              <a:rPr sz="800" spc="2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the</a:t>
            </a:r>
            <a:r>
              <a:rPr sz="800" spc="2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information</a:t>
            </a:r>
            <a:r>
              <a:rPr sz="800" spc="2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is</a:t>
            </a:r>
            <a:r>
              <a:rPr sz="800" spc="2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-1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believed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to</a:t>
            </a:r>
            <a:r>
              <a:rPr sz="800" spc="4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be</a:t>
            </a:r>
            <a:r>
              <a:rPr sz="800" spc="5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accurate,</a:t>
            </a:r>
            <a:r>
              <a:rPr sz="800" spc="5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it</a:t>
            </a:r>
            <a:r>
              <a:rPr sz="800" spc="4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is</a:t>
            </a:r>
            <a:r>
              <a:rPr sz="800" spc="5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not</a:t>
            </a:r>
            <a:r>
              <a:rPr sz="800" spc="5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warranted</a:t>
            </a:r>
            <a:r>
              <a:rPr sz="800" spc="5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and</a:t>
            </a:r>
            <a:r>
              <a:rPr sz="800" spc="4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you</a:t>
            </a:r>
            <a:r>
              <a:rPr sz="800" spc="5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should</a:t>
            </a:r>
            <a:r>
              <a:rPr sz="800" spc="5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not</a:t>
            </a:r>
            <a:r>
              <a:rPr sz="800" spc="5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rely</a:t>
            </a:r>
            <a:r>
              <a:rPr sz="800" spc="4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upon</a:t>
            </a:r>
            <a:r>
              <a:rPr sz="800" spc="5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it</a:t>
            </a:r>
            <a:r>
              <a:rPr sz="800" spc="5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without</a:t>
            </a:r>
            <a:r>
              <a:rPr sz="800" spc="5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personal</a:t>
            </a:r>
            <a:r>
              <a:rPr sz="800" spc="4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verification.</a:t>
            </a:r>
            <a:r>
              <a:rPr sz="800" spc="5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Not</a:t>
            </a:r>
            <a:r>
              <a:rPr sz="800" spc="5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intended</a:t>
            </a:r>
            <a:r>
              <a:rPr sz="800" spc="5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-2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as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a</a:t>
            </a:r>
            <a:r>
              <a:rPr sz="800" spc="7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solicitation</a:t>
            </a:r>
            <a:r>
              <a:rPr sz="800" spc="8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if</a:t>
            </a:r>
            <a:r>
              <a:rPr sz="800" spc="8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your</a:t>
            </a:r>
            <a:r>
              <a:rPr sz="800" spc="8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property</a:t>
            </a:r>
            <a:r>
              <a:rPr sz="800" spc="8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is</a:t>
            </a:r>
            <a:r>
              <a:rPr sz="800" spc="8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already</a:t>
            </a:r>
            <a:r>
              <a:rPr sz="800" spc="8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listed</a:t>
            </a:r>
            <a:r>
              <a:rPr sz="800" spc="8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by</a:t>
            </a:r>
            <a:r>
              <a:rPr sz="800" spc="8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another</a:t>
            </a:r>
            <a:r>
              <a:rPr sz="800" spc="8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broker.</a:t>
            </a:r>
            <a:r>
              <a:rPr sz="800" spc="8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©202</a:t>
            </a:r>
            <a:r>
              <a:rPr lang="en-US"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4</a:t>
            </a:r>
            <a:r>
              <a:rPr sz="800" spc="8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Coldwell</a:t>
            </a:r>
            <a:r>
              <a:rPr sz="800" spc="8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Banker.</a:t>
            </a:r>
            <a:r>
              <a:rPr sz="800" spc="8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All</a:t>
            </a:r>
            <a:r>
              <a:rPr sz="800" spc="8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Rights</a:t>
            </a:r>
            <a:r>
              <a:rPr sz="800" spc="8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-1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Reserved.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Coldwell</a:t>
            </a:r>
            <a:r>
              <a:rPr sz="800" spc="-1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Banker</a:t>
            </a:r>
            <a:r>
              <a:rPr sz="800" spc="-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and</a:t>
            </a:r>
            <a:r>
              <a:rPr sz="800" spc="-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the</a:t>
            </a:r>
            <a:r>
              <a:rPr sz="800" spc="-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Coldwell</a:t>
            </a:r>
            <a:r>
              <a:rPr sz="800" spc="-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Banker</a:t>
            </a:r>
            <a:r>
              <a:rPr sz="800" spc="-1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logo</a:t>
            </a:r>
            <a:r>
              <a:rPr sz="800" spc="-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are</a:t>
            </a:r>
            <a:r>
              <a:rPr sz="800" spc="-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trademarks</a:t>
            </a:r>
            <a:r>
              <a:rPr sz="800" spc="-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of</a:t>
            </a:r>
            <a:r>
              <a:rPr sz="800" spc="-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Coldwell</a:t>
            </a:r>
            <a:r>
              <a:rPr sz="800" spc="-1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Banker</a:t>
            </a:r>
            <a:r>
              <a:rPr sz="800" spc="-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Real</a:t>
            </a:r>
            <a:r>
              <a:rPr sz="800" spc="-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Estate</a:t>
            </a:r>
            <a:r>
              <a:rPr sz="800" spc="-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LLC.</a:t>
            </a:r>
            <a:r>
              <a:rPr sz="800" spc="-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The</a:t>
            </a:r>
            <a:r>
              <a:rPr sz="800" spc="-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-1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Coldwell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Banker</a:t>
            </a:r>
            <a:r>
              <a:rPr sz="450" baseline="74074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®</a:t>
            </a:r>
            <a:r>
              <a:rPr sz="450" spc="225" baseline="74074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System</a:t>
            </a:r>
            <a:r>
              <a:rPr sz="800" spc="2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is</a:t>
            </a:r>
            <a:r>
              <a:rPr sz="800" spc="2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comprised</a:t>
            </a:r>
            <a:r>
              <a:rPr sz="800" spc="2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of</a:t>
            </a:r>
            <a:r>
              <a:rPr sz="800" spc="2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company</a:t>
            </a:r>
            <a:r>
              <a:rPr sz="800" spc="2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owned</a:t>
            </a:r>
            <a:r>
              <a:rPr sz="800" spc="2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offices</a:t>
            </a:r>
            <a:r>
              <a:rPr sz="800" spc="2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which</a:t>
            </a:r>
            <a:r>
              <a:rPr sz="800" spc="2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are</a:t>
            </a:r>
            <a:r>
              <a:rPr sz="800" spc="2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owned</a:t>
            </a:r>
            <a:r>
              <a:rPr sz="800" spc="2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by</a:t>
            </a:r>
            <a:r>
              <a:rPr sz="800" spc="2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</a:t>
            </a:r>
            <a:r>
              <a:rPr sz="800" spc="2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subsidiary</a:t>
            </a:r>
            <a:r>
              <a:rPr sz="800" spc="2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of</a:t>
            </a:r>
            <a:r>
              <a:rPr sz="800" spc="2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Anywhere</a:t>
            </a:r>
            <a:r>
              <a:rPr sz="800" spc="2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-1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Advisors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LLC</a:t>
            </a:r>
            <a:r>
              <a:rPr sz="800" spc="13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and</a:t>
            </a:r>
            <a:r>
              <a:rPr sz="800" spc="13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franchised</a:t>
            </a:r>
            <a:r>
              <a:rPr sz="800" spc="13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offices</a:t>
            </a:r>
            <a:r>
              <a:rPr sz="800" spc="13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which</a:t>
            </a:r>
            <a:r>
              <a:rPr sz="800" spc="13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are</a:t>
            </a:r>
            <a:r>
              <a:rPr sz="800" spc="13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independently</a:t>
            </a:r>
            <a:r>
              <a:rPr sz="800" spc="13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owned</a:t>
            </a:r>
            <a:r>
              <a:rPr sz="800" spc="13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and</a:t>
            </a:r>
            <a:r>
              <a:rPr sz="800" spc="13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operated.</a:t>
            </a:r>
            <a:r>
              <a:rPr sz="800" spc="13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The</a:t>
            </a:r>
            <a:r>
              <a:rPr sz="800" spc="13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Coldwell</a:t>
            </a:r>
            <a:r>
              <a:rPr sz="800" spc="13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Banker</a:t>
            </a:r>
            <a:r>
              <a:rPr sz="800" spc="13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System</a:t>
            </a:r>
            <a:r>
              <a:rPr sz="800" spc="13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-1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fully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supports</a:t>
            </a:r>
            <a:r>
              <a:rPr sz="800" spc="4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the</a:t>
            </a:r>
            <a:r>
              <a:rPr sz="800" spc="4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principles</a:t>
            </a:r>
            <a:r>
              <a:rPr sz="800" spc="4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of</a:t>
            </a:r>
            <a:r>
              <a:rPr sz="800" spc="4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the</a:t>
            </a:r>
            <a:r>
              <a:rPr sz="800" spc="4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Fair</a:t>
            </a:r>
            <a:r>
              <a:rPr sz="800" spc="4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Housing</a:t>
            </a:r>
            <a:r>
              <a:rPr sz="800" spc="4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Act</a:t>
            </a:r>
            <a:r>
              <a:rPr sz="800" spc="4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and</a:t>
            </a:r>
            <a:r>
              <a:rPr sz="800" spc="4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the</a:t>
            </a:r>
            <a:r>
              <a:rPr sz="800" spc="4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Equal</a:t>
            </a:r>
            <a:r>
              <a:rPr sz="800" spc="4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Opportunity</a:t>
            </a:r>
            <a:r>
              <a:rPr sz="800" spc="4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Act.</a:t>
            </a:r>
            <a:r>
              <a:rPr sz="800" spc="445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  </a:t>
            </a:r>
            <a:r>
              <a:rPr sz="800" spc="-1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2</a:t>
            </a:r>
            <a:r>
              <a:rPr lang="en-US" sz="800" spc="-1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4K69Z</a:t>
            </a:r>
            <a:r>
              <a:rPr sz="800" spc="-1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_NAT_</a:t>
            </a:r>
            <a:r>
              <a:rPr lang="en-US" sz="800" spc="-1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4</a:t>
            </a:r>
            <a:r>
              <a:rPr sz="800" spc="-1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/2</a:t>
            </a:r>
            <a:r>
              <a:rPr lang="en-US" sz="800" spc="-10" dirty="0">
                <a:solidFill>
                  <a:srgbClr val="80828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4</a:t>
            </a:r>
            <a:endParaRPr sz="800" dirty="0">
              <a:latin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538304" y="4910020"/>
            <a:ext cx="3429635" cy="23302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Your</a:t>
            </a:r>
            <a:r>
              <a:rPr sz="1200" spc="4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extraordinary</a:t>
            </a:r>
            <a:r>
              <a:rPr sz="1200" spc="45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home</a:t>
            </a:r>
            <a:r>
              <a:rPr sz="1200" spc="4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deserves</a:t>
            </a:r>
            <a:r>
              <a:rPr sz="1200" spc="45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endParaRPr lang="en-US" sz="1200" spc="45" dirty="0">
              <a:solidFill>
                <a:srgbClr val="FFFFFF"/>
              </a:solidFill>
              <a:latin typeface="Roboto Light" panose="02000000000000000000" pitchFamily="2" charset="0"/>
              <a:cs typeface="Roboto Light" panose="02000000000000000000" pitchFamily="2" charset="0"/>
            </a:endParaRPr>
          </a:p>
          <a:p>
            <a:pPr algn="ctr">
              <a:lnSpc>
                <a:spcPct val="150000"/>
              </a:lnSpc>
              <a:spcBef>
                <a:spcPts val="100"/>
              </a:spcBef>
            </a:pPr>
            <a:r>
              <a:rPr lang="en-US" sz="1200" spc="-1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</a:t>
            </a:r>
            <a:r>
              <a:rPr sz="1200" spc="-1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epresentation</a:t>
            </a:r>
            <a:r>
              <a:rPr lang="en-US" sz="1200" spc="-1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120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</a:t>
            </a:r>
            <a:r>
              <a:rPr sz="120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f</a:t>
            </a:r>
            <a:r>
              <a:rPr sz="1200" spc="-15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an</a:t>
            </a:r>
            <a:r>
              <a:rPr sz="1200" spc="-1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equally</a:t>
            </a:r>
            <a:r>
              <a:rPr sz="1200" spc="-15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br>
              <a:rPr lang="en-US" sz="1200" spc="-15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</a:br>
            <a:r>
              <a:rPr sz="1200" spc="-1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extraordinary caliber.</a:t>
            </a:r>
            <a:endParaRPr sz="1200" dirty="0">
              <a:latin typeface="Roboto Light" panose="02000000000000000000" pitchFamily="2" charset="0"/>
              <a:cs typeface="Roboto Light" panose="02000000000000000000" pitchFamily="2" charset="0"/>
            </a:endParaRPr>
          </a:p>
          <a:p>
            <a:pPr>
              <a:lnSpc>
                <a:spcPct val="150000"/>
              </a:lnSpc>
            </a:pPr>
            <a:endParaRPr sz="1200" dirty="0">
              <a:latin typeface="Roboto Light" panose="02000000000000000000" pitchFamily="2" charset="0"/>
              <a:cs typeface="Roboto Light" panose="02000000000000000000" pitchFamily="2" charset="0"/>
            </a:endParaRPr>
          </a:p>
          <a:p>
            <a:pPr marL="50800" marR="42545" algn="ctr">
              <a:lnSpc>
                <a:spcPct val="150000"/>
              </a:lnSpc>
              <a:spcBef>
                <a:spcPts val="925"/>
              </a:spcBef>
            </a:pPr>
            <a:r>
              <a:rPr sz="120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Experience</a:t>
            </a:r>
            <a:r>
              <a:rPr sz="1200" spc="4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the</a:t>
            </a:r>
            <a:r>
              <a:rPr sz="1200" spc="4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superior</a:t>
            </a:r>
            <a:r>
              <a:rPr sz="1200" spc="45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levels</a:t>
            </a:r>
            <a:r>
              <a:rPr sz="1200" spc="4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of</a:t>
            </a:r>
            <a:r>
              <a:rPr sz="1200" spc="4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local</a:t>
            </a:r>
            <a:r>
              <a:rPr sz="1200" spc="45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br>
              <a:rPr lang="en-US" sz="1200" spc="45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</a:br>
            <a:r>
              <a:rPr sz="1200" spc="-1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expertise, </a:t>
            </a:r>
            <a:r>
              <a:rPr sz="1200" spc="-2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personal</a:t>
            </a:r>
            <a:r>
              <a:rPr sz="1200" spc="-4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attention</a:t>
            </a:r>
            <a:r>
              <a:rPr sz="1200" spc="-25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3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and</a:t>
            </a:r>
            <a:r>
              <a:rPr sz="1200" spc="-25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utmost</a:t>
            </a:r>
            <a:r>
              <a:rPr sz="1200" spc="-25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br>
              <a:rPr lang="en-US" sz="1200" spc="-25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</a:br>
            <a:r>
              <a:rPr sz="1200" spc="-3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discretion</a:t>
            </a:r>
            <a:r>
              <a:rPr sz="1200" spc="-25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that </a:t>
            </a:r>
            <a:r>
              <a:rPr sz="1200" spc="-2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come </a:t>
            </a:r>
            <a:r>
              <a:rPr sz="120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with</a:t>
            </a:r>
            <a:r>
              <a:rPr sz="1200" spc="-6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the</a:t>
            </a:r>
            <a:r>
              <a:rPr sz="1200" spc="-75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power</a:t>
            </a:r>
            <a:r>
              <a:rPr sz="1200" spc="-5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of</a:t>
            </a:r>
            <a:r>
              <a:rPr sz="1200" spc="-45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1200" spc="-45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the </a:t>
            </a:r>
            <a:br>
              <a:rPr lang="en-US" sz="1200" spc="-45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</a:br>
            <a:r>
              <a:rPr sz="1200" spc="-1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Coldwell</a:t>
            </a:r>
            <a:r>
              <a:rPr sz="1200" spc="-5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Banker</a:t>
            </a:r>
            <a:r>
              <a:rPr sz="1200" spc="-5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Global</a:t>
            </a:r>
            <a:r>
              <a:rPr sz="1200" spc="-6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Luxury</a:t>
            </a:r>
            <a:r>
              <a:rPr sz="675" spc="-15" baseline="74074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®</a:t>
            </a:r>
            <a:r>
              <a:rPr lang="en-US" sz="1200" spc="-15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program</a:t>
            </a:r>
            <a:r>
              <a:rPr sz="1200" spc="-1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.</a:t>
            </a:r>
            <a:endParaRPr sz="1200" dirty="0">
              <a:latin typeface="Roboto Light" panose="02000000000000000000" pitchFamily="2" charset="0"/>
              <a:cs typeface="Roboto Light" panose="02000000000000000000" pitchFamily="2" charset="0"/>
            </a:endParaRPr>
          </a:p>
        </p:txBody>
      </p:sp>
      <p:pic>
        <p:nvPicPr>
          <p:cNvPr id="20" name="object 6">
            <a:extLst>
              <a:ext uri="{FF2B5EF4-FFF2-40B4-BE49-F238E27FC236}">
                <a16:creationId xmlns:a16="http://schemas.microsoft.com/office/drawing/2014/main" id="{C8A43DE0-D40E-0291-09C0-B11D7D772AC1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197328" y="9175750"/>
            <a:ext cx="169621" cy="724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385030" cy="9779000"/>
          </a:xfrm>
          <a:custGeom>
            <a:avLst/>
            <a:gdLst/>
            <a:ahLst/>
            <a:cxnLst/>
            <a:rect l="l" t="t" r="r" b="b"/>
            <a:pathLst>
              <a:path w="17385030" h="9779000">
                <a:moveTo>
                  <a:pt x="17384852" y="0"/>
                </a:moveTo>
                <a:lnTo>
                  <a:pt x="0" y="0"/>
                </a:lnTo>
                <a:lnTo>
                  <a:pt x="0" y="9779000"/>
                </a:lnTo>
                <a:lnTo>
                  <a:pt x="17384852" y="9779000"/>
                </a:lnTo>
                <a:lnTo>
                  <a:pt x="1738485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639850" y="8331200"/>
            <a:ext cx="410591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1426210" algn="l"/>
                <a:tab pos="2560320" algn="l"/>
              </a:tabLst>
            </a:pPr>
            <a:r>
              <a:rPr sz="2800" spc="30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LAND</a:t>
            </a:r>
            <a:r>
              <a:rPr lang="en-US" sz="2800" spc="30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2800" spc="30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AND</a:t>
            </a:r>
            <a:r>
              <a:rPr lang="en-US" sz="2800" spc="30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2800" spc="30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RANCH</a:t>
            </a:r>
            <a:endParaRPr sz="2800" spc="300" dirty="0">
              <a:latin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481063" y="8851900"/>
            <a:ext cx="24231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spc="70" dirty="0">
                <a:solidFill>
                  <a:srgbClr val="999999"/>
                </a:solidFill>
                <a:latin typeface="Times New Roman"/>
                <a:cs typeface="Times New Roman"/>
              </a:rPr>
              <a:t>Marketing</a:t>
            </a:r>
            <a:r>
              <a:rPr sz="1800" i="1" spc="180" dirty="0">
                <a:solidFill>
                  <a:srgbClr val="999999"/>
                </a:solidFill>
                <a:latin typeface="Times New Roman"/>
                <a:cs typeface="Times New Roman"/>
              </a:rPr>
              <a:t> </a:t>
            </a:r>
            <a:r>
              <a:rPr sz="1800" i="1" spc="60" dirty="0">
                <a:solidFill>
                  <a:srgbClr val="999999"/>
                </a:solidFill>
                <a:latin typeface="Times New Roman"/>
                <a:cs typeface="Times New Roman"/>
              </a:rPr>
              <a:t>Presentation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7384852" cy="7950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544300" cy="9779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969750" y="3109569"/>
            <a:ext cx="4939030" cy="5832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Marketing</a:t>
            </a:r>
            <a:r>
              <a:rPr sz="1200" spc="-4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land</a:t>
            </a:r>
            <a:r>
              <a:rPr sz="1200" spc="-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and</a:t>
            </a:r>
            <a:r>
              <a:rPr sz="1200" spc="-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ranch</a:t>
            </a:r>
            <a:r>
              <a:rPr sz="1200" spc="-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estates</a:t>
            </a:r>
            <a:r>
              <a:rPr sz="1200" spc="-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today</a:t>
            </a:r>
            <a:r>
              <a:rPr sz="1200" spc="-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requires</a:t>
            </a:r>
            <a:r>
              <a:rPr sz="1200" spc="-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</a:t>
            </a:r>
            <a:r>
              <a:rPr sz="1200" spc="-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master</a:t>
            </a:r>
            <a:r>
              <a:rPr sz="1200" spc="-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–</a:t>
            </a:r>
            <a:r>
              <a:rPr sz="1200" spc="-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someone</a:t>
            </a:r>
            <a:endParaRPr sz="1200" dirty="0">
              <a:latin typeface="Roboto Light" panose="02000000000000000000" pitchFamily="2" charset="0"/>
              <a:cs typeface="Roboto Light" panose="02000000000000000000" pitchFamily="2" charset="0"/>
            </a:endParaRPr>
          </a:p>
          <a:p>
            <a:pPr marL="321945" marR="314325" algn="ctr">
              <a:lnSpc>
                <a:spcPct val="172200"/>
              </a:lnSpc>
            </a:pP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who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understands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the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intricacies</a:t>
            </a:r>
            <a:r>
              <a:rPr sz="1200" spc="-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of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these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unique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properties</a:t>
            </a:r>
            <a:r>
              <a:rPr sz="1200" spc="-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while maintaining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the</a:t>
            </a:r>
            <a:r>
              <a:rPr sz="1200" spc="-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highest</a:t>
            </a:r>
            <a:r>
              <a:rPr sz="1200" spc="-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levels</a:t>
            </a:r>
            <a:r>
              <a:rPr sz="1200" spc="-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of</a:t>
            </a:r>
            <a:r>
              <a:rPr sz="1200" spc="-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service.</a:t>
            </a:r>
            <a:endParaRPr sz="1200" dirty="0">
              <a:latin typeface="Roboto Light" panose="02000000000000000000" pitchFamily="2" charset="0"/>
              <a:cs typeface="Roboto Light" panose="02000000000000000000" pitchFamily="2" charset="0"/>
            </a:endParaRPr>
          </a:p>
          <a:p>
            <a:pPr>
              <a:lnSpc>
                <a:spcPct val="100000"/>
              </a:lnSpc>
            </a:pPr>
            <a:endParaRPr sz="1200" dirty="0">
              <a:latin typeface="Roboto Light" panose="02000000000000000000" pitchFamily="2" charset="0"/>
              <a:cs typeface="Roboto Light" panose="02000000000000000000" pitchFamily="2" charset="0"/>
            </a:endParaRPr>
          </a:p>
          <a:p>
            <a:pPr marL="748030" marR="740410" algn="ctr">
              <a:lnSpc>
                <a:spcPct val="172200"/>
              </a:lnSpc>
              <a:spcBef>
                <a:spcPts val="1005"/>
              </a:spcBef>
            </a:pP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This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is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the</a:t>
            </a:r>
            <a:r>
              <a:rPr sz="1200" spc="-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Coldwell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Banker</a:t>
            </a:r>
            <a:r>
              <a:rPr sz="1200" spc="-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Global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Luxury</a:t>
            </a:r>
            <a:r>
              <a:rPr sz="675" baseline="74074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®</a:t>
            </a:r>
            <a:r>
              <a:rPr sz="675" spc="262" baseline="74074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program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at</a:t>
            </a:r>
            <a:r>
              <a:rPr sz="1200" spc="-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its</a:t>
            </a:r>
            <a:r>
              <a:rPr sz="1200" spc="-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essence.</a:t>
            </a:r>
            <a:endParaRPr sz="1200" dirty="0">
              <a:latin typeface="Roboto Light" panose="02000000000000000000" pitchFamily="2" charset="0"/>
              <a:cs typeface="Roboto Light" panose="02000000000000000000" pitchFamily="2" charset="0"/>
            </a:endParaRPr>
          </a:p>
          <a:p>
            <a:pPr marL="1564640" marR="1557655" indent="-635" algn="ctr">
              <a:lnSpc>
                <a:spcPct val="288900"/>
              </a:lnSpc>
              <a:spcBef>
                <a:spcPts val="200"/>
              </a:spcBef>
            </a:pPr>
            <a:r>
              <a:rPr lang="en-US"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BRAND POWER</a:t>
            </a:r>
            <a:br>
              <a:rPr lang="en-US"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</a:br>
            <a:r>
              <a:rPr lang="en-US"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GLOBAL CONNECTIONS</a:t>
            </a:r>
            <a:br>
              <a:rPr lang="en-US"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</a:br>
            <a:r>
              <a:rPr lang="en-US"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 LEADER IN LUXURY MARKETING MASTERS MARKET EVALUATION</a:t>
            </a:r>
            <a:endParaRPr sz="1200" dirty="0">
              <a:latin typeface="Roboto Light" panose="02000000000000000000" pitchFamily="2" charset="0"/>
              <a:cs typeface="Roboto Light" panose="02000000000000000000" pitchFamily="2" charset="0"/>
            </a:endParaRPr>
          </a:p>
          <a:p>
            <a:pPr marL="141605" marR="133985" algn="ctr">
              <a:lnSpc>
                <a:spcPct val="172200"/>
              </a:lnSpc>
              <a:spcBef>
                <a:spcPts val="1005"/>
              </a:spcBef>
            </a:pP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The</a:t>
            </a:r>
            <a:r>
              <a:rPr sz="1200" spc="-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power</a:t>
            </a:r>
            <a:r>
              <a:rPr sz="1200" spc="-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of</a:t>
            </a:r>
            <a:r>
              <a:rPr sz="1200" spc="-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the</a:t>
            </a:r>
            <a:r>
              <a:rPr sz="1200" spc="-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program</a:t>
            </a:r>
            <a:r>
              <a:rPr sz="1200" spc="-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combines</a:t>
            </a:r>
            <a:r>
              <a:rPr sz="1200" spc="-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the</a:t>
            </a:r>
            <a:r>
              <a:rPr sz="1200" spc="-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international</a:t>
            </a:r>
            <a:r>
              <a:rPr sz="1200" spc="-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prestige</a:t>
            </a:r>
            <a:r>
              <a:rPr sz="1200" spc="-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br>
              <a:rPr lang="en-US" sz="1200" spc="-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</a:br>
            <a:r>
              <a:rPr sz="1200" spc="-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and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rich</a:t>
            </a:r>
            <a:r>
              <a:rPr sz="1200" spc="-5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resources</a:t>
            </a:r>
            <a:r>
              <a:rPr sz="1200" spc="-4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of</a:t>
            </a:r>
            <a:r>
              <a:rPr sz="1200" spc="-5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the</a:t>
            </a:r>
            <a:r>
              <a:rPr sz="1200" spc="-4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Coldwell</a:t>
            </a:r>
            <a:r>
              <a:rPr sz="1200" spc="-4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Banker</a:t>
            </a:r>
            <a:r>
              <a:rPr sz="675" baseline="74074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®</a:t>
            </a:r>
            <a:r>
              <a:rPr sz="675" spc="232" baseline="74074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name</a:t>
            </a:r>
            <a:r>
              <a:rPr sz="1200" spc="-4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with</a:t>
            </a:r>
            <a:r>
              <a:rPr sz="1200" spc="-4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the</a:t>
            </a:r>
            <a:r>
              <a:rPr sz="1200" spc="-5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local</a:t>
            </a:r>
            <a:r>
              <a:rPr sz="1200" spc="-4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knowledge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of</a:t>
            </a:r>
            <a:r>
              <a:rPr sz="1200" spc="-4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leading</a:t>
            </a:r>
            <a:r>
              <a:rPr sz="1200" spc="-4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real</a:t>
            </a:r>
            <a:r>
              <a:rPr sz="1200" spc="-4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estate</a:t>
            </a:r>
            <a:r>
              <a:rPr sz="1200" spc="-4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masters</a:t>
            </a:r>
            <a:r>
              <a:rPr sz="1200" spc="-4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who</a:t>
            </a:r>
            <a:r>
              <a:rPr sz="1200" spc="-4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are</a:t>
            </a:r>
            <a:r>
              <a:rPr sz="1200" spc="-4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deeply</a:t>
            </a:r>
            <a:r>
              <a:rPr sz="1200" spc="-4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br>
              <a:rPr lang="en-US" sz="1200" spc="-4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</a:br>
            <a:r>
              <a:rPr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networked</a:t>
            </a:r>
            <a:r>
              <a:rPr sz="1200" spc="-4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across 4</a:t>
            </a:r>
            <a:r>
              <a:rPr lang="en-US"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0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countries and territories</a:t>
            </a:r>
            <a:r>
              <a:rPr lang="en-US" sz="1200" spc="-10" baseline="300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*</a:t>
            </a:r>
            <a:r>
              <a:rPr lang="en-US"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.</a:t>
            </a:r>
            <a:endParaRPr sz="1200" dirty="0">
              <a:latin typeface="Roboto Light" panose="02000000000000000000" pitchFamily="2" charset="0"/>
              <a:cs typeface="Roboto Light" panose="02000000000000000000" pitchFamily="2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884530" y="1464053"/>
            <a:ext cx="1109471" cy="1109471"/>
          </a:xfrm>
          <a:prstGeom prst="rect">
            <a:avLst/>
          </a:prstGeom>
        </p:spPr>
      </p:pic>
      <p:sp>
        <p:nvSpPr>
          <p:cNvPr id="5" name="object 4">
            <a:extLst>
              <a:ext uri="{FF2B5EF4-FFF2-40B4-BE49-F238E27FC236}">
                <a16:creationId xmlns:a16="http://schemas.microsoft.com/office/drawing/2014/main" id="{76F9B5C1-B0AB-CB43-3331-3D2AC6F9477B}"/>
              </a:ext>
            </a:extLst>
          </p:cNvPr>
          <p:cNvSpPr txBox="1"/>
          <p:nvPr/>
        </p:nvSpPr>
        <p:spPr>
          <a:xfrm>
            <a:off x="13509639" y="9076042"/>
            <a:ext cx="1859253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lang="en-US" sz="800" dirty="0">
                <a:solidFill>
                  <a:srgbClr val="97999C"/>
                </a:solidFill>
                <a:latin typeface="Roboto Light"/>
                <a:cs typeface="Roboto Light"/>
              </a:rPr>
              <a:t>*As of 12/31/2023.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60750" y="1000486"/>
            <a:ext cx="5434201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000" spc="300" dirty="0">
                <a:latin typeface="Roboto Light" panose="02000000000000000000" pitchFamily="2" charset="0"/>
                <a:cs typeface="Roboto Light" panose="02000000000000000000" pitchFamily="2" charset="0"/>
              </a:rPr>
              <a:t>COLDWELLBANKERLUXURY.COM</a:t>
            </a:r>
          </a:p>
        </p:txBody>
      </p:sp>
      <p:grpSp>
        <p:nvGrpSpPr>
          <p:cNvPr id="9" name="object 2">
            <a:extLst>
              <a:ext uri="{FF2B5EF4-FFF2-40B4-BE49-F238E27FC236}">
                <a16:creationId xmlns:a16="http://schemas.microsoft.com/office/drawing/2014/main" id="{6189B979-74B2-CF57-0047-B5BF9F69A71F}"/>
              </a:ext>
            </a:extLst>
          </p:cNvPr>
          <p:cNvGrpSpPr/>
          <p:nvPr/>
        </p:nvGrpSpPr>
        <p:grpSpPr>
          <a:xfrm>
            <a:off x="5840769" y="3241550"/>
            <a:ext cx="5703570" cy="6528434"/>
            <a:chOff x="5840769" y="3241550"/>
            <a:chExt cx="5703570" cy="6528434"/>
          </a:xfrm>
        </p:grpSpPr>
        <p:pic>
          <p:nvPicPr>
            <p:cNvPr id="10" name="object 3">
              <a:extLst>
                <a:ext uri="{FF2B5EF4-FFF2-40B4-BE49-F238E27FC236}">
                  <a16:creationId xmlns:a16="http://schemas.microsoft.com/office/drawing/2014/main" id="{CD1C0D6C-96F6-BA0B-946F-51AC214DCA9C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40769" y="3241550"/>
              <a:ext cx="5703302" cy="6528267"/>
            </a:xfrm>
            <a:prstGeom prst="rect">
              <a:avLst/>
            </a:prstGeom>
          </p:spPr>
        </p:pic>
        <p:pic>
          <p:nvPicPr>
            <p:cNvPr id="11" name="object 4">
              <a:extLst>
                <a:ext uri="{FF2B5EF4-FFF2-40B4-BE49-F238E27FC236}">
                  <a16:creationId xmlns:a16="http://schemas.microsoft.com/office/drawing/2014/main" id="{F58CE3ED-4E64-B50A-362C-6F85A466666B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94946" y="3672334"/>
              <a:ext cx="5393131" cy="3031233"/>
            </a:xfrm>
            <a:prstGeom prst="rect">
              <a:avLst/>
            </a:prstGeom>
          </p:spPr>
        </p:pic>
      </p:grpSp>
      <p:sp>
        <p:nvSpPr>
          <p:cNvPr id="12" name="object 6">
            <a:extLst>
              <a:ext uri="{FF2B5EF4-FFF2-40B4-BE49-F238E27FC236}">
                <a16:creationId xmlns:a16="http://schemas.microsoft.com/office/drawing/2014/main" id="{471A6578-24B7-3A5C-6A6E-2A74150B4626}"/>
              </a:ext>
            </a:extLst>
          </p:cNvPr>
          <p:cNvSpPr txBox="1"/>
          <p:nvPr/>
        </p:nvSpPr>
        <p:spPr>
          <a:xfrm>
            <a:off x="1491367" y="1556636"/>
            <a:ext cx="14415769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465" marR="30480" indent="-2540" algn="ctr">
              <a:lnSpc>
                <a:spcPct val="145800"/>
              </a:lnSpc>
              <a:spcBef>
                <a:spcPts val="100"/>
              </a:spcBef>
            </a:pP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The</a:t>
            </a:r>
            <a:r>
              <a:rPr sz="1200" spc="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Coldwell</a:t>
            </a:r>
            <a:r>
              <a:rPr sz="1200" spc="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Banker</a:t>
            </a:r>
            <a:r>
              <a:rPr sz="1200" spc="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Global</a:t>
            </a:r>
            <a:r>
              <a:rPr sz="1200" spc="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Luxury</a:t>
            </a:r>
            <a:r>
              <a:rPr sz="1050" baseline="31746" dirty="0">
                <a:solidFill>
                  <a:srgbClr val="58595B"/>
                </a:solidFill>
                <a:latin typeface="Roboto Light"/>
                <a:cs typeface="Roboto Light"/>
              </a:rPr>
              <a:t>®</a:t>
            </a:r>
            <a:r>
              <a:rPr sz="1050" spc="195" baseline="31746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website</a:t>
            </a:r>
            <a:r>
              <a:rPr sz="1200" spc="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–</a:t>
            </a:r>
            <a:r>
              <a:rPr sz="1200" spc="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featuring</a:t>
            </a:r>
            <a:r>
              <a:rPr sz="1200" spc="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a</a:t>
            </a:r>
            <a:r>
              <a:rPr sz="1200" spc="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dynamic,</a:t>
            </a:r>
            <a:r>
              <a:rPr sz="1200" spc="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responsive</a:t>
            </a:r>
            <a:r>
              <a:rPr sz="1200" spc="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listing</a:t>
            </a:r>
            <a:r>
              <a:rPr sz="1200" spc="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and</a:t>
            </a:r>
            <a:r>
              <a:rPr sz="1200" spc="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profile</a:t>
            </a:r>
            <a:r>
              <a:rPr sz="1200" spc="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experience</a:t>
            </a:r>
            <a:r>
              <a:rPr sz="1200" spc="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–</a:t>
            </a:r>
            <a:r>
              <a:rPr sz="1200" spc="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connects</a:t>
            </a:r>
            <a:r>
              <a:rPr sz="1200" spc="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an</a:t>
            </a:r>
            <a:r>
              <a:rPr sz="1200" spc="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affluent</a:t>
            </a:r>
            <a:r>
              <a:rPr sz="1200" spc="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audience</a:t>
            </a:r>
            <a:r>
              <a:rPr sz="1200" spc="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to</a:t>
            </a:r>
            <a:r>
              <a:rPr sz="1200" spc="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some</a:t>
            </a:r>
            <a:r>
              <a:rPr sz="1200" spc="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of</a:t>
            </a:r>
            <a:r>
              <a:rPr sz="1200" spc="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the</a:t>
            </a:r>
            <a:r>
              <a:rPr sz="1200" spc="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world’s</a:t>
            </a:r>
            <a:r>
              <a:rPr sz="1200" spc="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finest</a:t>
            </a:r>
            <a:r>
              <a:rPr sz="1200" spc="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homes.</a:t>
            </a:r>
            <a:r>
              <a:rPr sz="1200" spc="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From</a:t>
            </a:r>
            <a:r>
              <a:rPr sz="1200" spc="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golf</a:t>
            </a:r>
            <a:r>
              <a:rPr sz="1200" spc="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course</a:t>
            </a:r>
            <a:r>
              <a:rPr sz="1200" spc="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properties</a:t>
            </a:r>
            <a:r>
              <a:rPr sz="1200" spc="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to</a:t>
            </a:r>
            <a:r>
              <a:rPr sz="1200" spc="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20" dirty="0">
                <a:solidFill>
                  <a:srgbClr val="58595B"/>
                </a:solidFill>
                <a:latin typeface="Roboto Light"/>
                <a:cs typeface="Roboto Light"/>
              </a:rPr>
              <a:t>wine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country</a:t>
            </a:r>
            <a:r>
              <a:rPr sz="1200" spc="1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estates,</a:t>
            </a:r>
            <a:r>
              <a:rPr sz="1200" spc="2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the</a:t>
            </a:r>
            <a:r>
              <a:rPr sz="1200" spc="2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website’s</a:t>
            </a:r>
            <a:r>
              <a:rPr sz="1200" spc="2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cutting-edge</a:t>
            </a:r>
            <a:r>
              <a:rPr sz="1200" spc="2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lifestyle</a:t>
            </a:r>
            <a:r>
              <a:rPr sz="1200" spc="2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search</a:t>
            </a:r>
            <a:r>
              <a:rPr sz="1200" spc="2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allows</a:t>
            </a:r>
            <a:r>
              <a:rPr sz="1200" spc="1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potential</a:t>
            </a:r>
            <a:r>
              <a:rPr sz="1200" spc="2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buyers</a:t>
            </a:r>
            <a:r>
              <a:rPr sz="1200" spc="2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to</a:t>
            </a:r>
            <a:r>
              <a:rPr sz="1200" spc="2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select</a:t>
            </a:r>
            <a:r>
              <a:rPr sz="1200" spc="2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properties</a:t>
            </a:r>
            <a:r>
              <a:rPr sz="1200" spc="2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according</a:t>
            </a:r>
            <a:r>
              <a:rPr sz="1200" spc="2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to</a:t>
            </a:r>
            <a:r>
              <a:rPr sz="1200" spc="2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their</a:t>
            </a:r>
            <a:r>
              <a:rPr sz="1200" spc="1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passions.</a:t>
            </a:r>
            <a:r>
              <a:rPr sz="1200" spc="2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Engaging</a:t>
            </a:r>
            <a:r>
              <a:rPr sz="1200" spc="2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editorial</a:t>
            </a:r>
            <a:r>
              <a:rPr sz="1200" spc="2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content</a:t>
            </a:r>
            <a:r>
              <a:rPr sz="1200" spc="2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is</a:t>
            </a:r>
            <a:r>
              <a:rPr sz="1200" spc="2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crafted</a:t>
            </a:r>
            <a:r>
              <a:rPr sz="1200" spc="2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and</a:t>
            </a:r>
            <a:r>
              <a:rPr sz="1200" spc="1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curated</a:t>
            </a:r>
            <a:r>
              <a:rPr sz="1200" spc="2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for</a:t>
            </a:r>
            <a:r>
              <a:rPr sz="1200" spc="2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the</a:t>
            </a:r>
            <a:r>
              <a:rPr sz="1200" spc="2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site’s</a:t>
            </a:r>
            <a:r>
              <a:rPr sz="1200" spc="2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discerning</a:t>
            </a:r>
            <a:r>
              <a:rPr sz="1200" spc="2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audience. Multiple</a:t>
            </a:r>
            <a:r>
              <a:rPr sz="12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language</a:t>
            </a:r>
            <a:r>
              <a:rPr sz="12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20" dirty="0">
                <a:solidFill>
                  <a:srgbClr val="58595B"/>
                </a:solidFill>
                <a:latin typeface="Roboto Light"/>
                <a:cs typeface="Roboto Light"/>
              </a:rPr>
              <a:t>translations</a:t>
            </a:r>
            <a:r>
              <a:rPr sz="12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and</a:t>
            </a:r>
            <a:r>
              <a:rPr sz="12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currency</a:t>
            </a:r>
            <a:r>
              <a:rPr sz="1200" spc="-2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conversion</a:t>
            </a:r>
            <a:r>
              <a:rPr sz="1200" spc="-3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tools</a:t>
            </a:r>
            <a:r>
              <a:rPr sz="12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also</a:t>
            </a:r>
            <a:r>
              <a:rPr sz="12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allow</a:t>
            </a:r>
            <a:r>
              <a:rPr sz="1200" spc="-2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20" dirty="0">
                <a:solidFill>
                  <a:srgbClr val="58595B"/>
                </a:solidFill>
                <a:latin typeface="Roboto Light"/>
                <a:cs typeface="Roboto Light"/>
              </a:rPr>
              <a:t>international</a:t>
            </a:r>
            <a:r>
              <a:rPr sz="12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buyers</a:t>
            </a:r>
            <a:r>
              <a:rPr sz="12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to</a:t>
            </a:r>
            <a:r>
              <a:rPr sz="12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tailor</a:t>
            </a:r>
            <a:r>
              <a:rPr sz="12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their</a:t>
            </a:r>
            <a:r>
              <a:rPr sz="1200" spc="-3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user</a:t>
            </a:r>
            <a:r>
              <a:rPr sz="12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experience.</a:t>
            </a:r>
            <a:r>
              <a:rPr sz="12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Further,</a:t>
            </a:r>
            <a:r>
              <a:rPr sz="12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a</a:t>
            </a:r>
            <a:r>
              <a:rPr sz="12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built-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in</a:t>
            </a:r>
            <a:r>
              <a:rPr sz="12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referral</a:t>
            </a:r>
            <a:r>
              <a:rPr sz="12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network</a:t>
            </a:r>
            <a:r>
              <a:rPr sz="1200" spc="-2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for</a:t>
            </a:r>
            <a:r>
              <a:rPr sz="1200" spc="-3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Luxury</a:t>
            </a:r>
            <a:r>
              <a:rPr sz="1200" spc="-2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Property</a:t>
            </a:r>
            <a:r>
              <a:rPr sz="12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Specialists’</a:t>
            </a:r>
            <a:r>
              <a:rPr sz="12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20" dirty="0">
                <a:solidFill>
                  <a:srgbClr val="58595B"/>
                </a:solidFill>
                <a:latin typeface="Roboto Light"/>
                <a:cs typeface="Roboto Light"/>
              </a:rPr>
              <a:t>exclusive</a:t>
            </a:r>
            <a:r>
              <a:rPr sz="1200" spc="-2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use</a:t>
            </a:r>
            <a:r>
              <a:rPr sz="12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links</a:t>
            </a:r>
            <a:r>
              <a:rPr sz="12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me</a:t>
            </a:r>
            <a:r>
              <a:rPr sz="12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to</a:t>
            </a:r>
            <a:r>
              <a:rPr sz="1200" spc="-2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20" dirty="0">
                <a:solidFill>
                  <a:srgbClr val="58595B"/>
                </a:solidFill>
                <a:latin typeface="Roboto Light"/>
                <a:cs typeface="Roboto Light"/>
              </a:rPr>
              <a:t>other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high-end</a:t>
            </a:r>
            <a:r>
              <a:rPr sz="12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real</a:t>
            </a:r>
            <a:r>
              <a:rPr sz="1200" spc="-2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estate</a:t>
            </a:r>
            <a:r>
              <a:rPr sz="12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20" dirty="0">
                <a:solidFill>
                  <a:srgbClr val="58595B"/>
                </a:solidFill>
                <a:latin typeface="Roboto Light"/>
                <a:cs typeface="Roboto Light"/>
              </a:rPr>
              <a:t>professionals</a:t>
            </a:r>
            <a:r>
              <a:rPr sz="1200" spc="-2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locally</a:t>
            </a:r>
            <a:r>
              <a:rPr sz="12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and</a:t>
            </a:r>
            <a:r>
              <a:rPr sz="1200" spc="-2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around</a:t>
            </a:r>
            <a:r>
              <a:rPr sz="12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the</a:t>
            </a:r>
            <a:r>
              <a:rPr sz="1200" spc="-2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world.</a:t>
            </a:r>
            <a:endParaRPr sz="1200" dirty="0">
              <a:latin typeface="Roboto Light"/>
              <a:cs typeface="Roboto Ligh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bject 25"/>
          <p:cNvSpPr txBox="1"/>
          <p:nvPr/>
        </p:nvSpPr>
        <p:spPr>
          <a:xfrm>
            <a:off x="1326420" y="982467"/>
            <a:ext cx="1473263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  <a:tabLst>
                <a:tab pos="1919605" algn="l"/>
                <a:tab pos="3274060" algn="l"/>
              </a:tabLst>
            </a:pPr>
            <a:r>
              <a:rPr sz="2000" spc="300" dirty="0">
                <a:latin typeface="Roboto Light" panose="02000000000000000000" pitchFamily="2" charset="0"/>
                <a:cs typeface="Roboto Light" panose="02000000000000000000" pitchFamily="2" charset="0"/>
              </a:rPr>
              <a:t>EXPANSIVE</a:t>
            </a:r>
            <a:r>
              <a:rPr lang="en-US" sz="2000" spc="300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2000" spc="300" dirty="0">
                <a:latin typeface="Roboto Light" panose="02000000000000000000" pitchFamily="2" charset="0"/>
                <a:cs typeface="Roboto Light" panose="02000000000000000000" pitchFamily="2" charset="0"/>
              </a:rPr>
              <a:t>ONLINE</a:t>
            </a:r>
            <a:r>
              <a:rPr lang="en-US" sz="2000" spc="300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2000" spc="300" dirty="0">
                <a:latin typeface="Roboto Light" panose="02000000000000000000" pitchFamily="2" charset="0"/>
                <a:cs typeface="Roboto Light" panose="02000000000000000000" pitchFamily="2" charset="0"/>
              </a:rPr>
              <a:t>SYNDICATION</a:t>
            </a:r>
            <a:endParaRPr sz="1200" dirty="0">
              <a:latin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28" name="object 3">
            <a:extLst>
              <a:ext uri="{FF2B5EF4-FFF2-40B4-BE49-F238E27FC236}">
                <a16:creationId xmlns:a16="http://schemas.microsoft.com/office/drawing/2014/main" id="{74888DEE-608B-6C59-C0C3-10EF436B7E32}"/>
              </a:ext>
            </a:extLst>
          </p:cNvPr>
          <p:cNvSpPr txBox="1"/>
          <p:nvPr/>
        </p:nvSpPr>
        <p:spPr>
          <a:xfrm>
            <a:off x="1491334" y="1556636"/>
            <a:ext cx="14415135" cy="825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465" marR="30480" indent="-1270" algn="ctr">
              <a:lnSpc>
                <a:spcPct val="145800"/>
              </a:lnSpc>
              <a:spcBef>
                <a:spcPts val="100"/>
              </a:spcBef>
            </a:pP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Finding</a:t>
            </a:r>
            <a:r>
              <a:rPr sz="1200" spc="9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a</a:t>
            </a:r>
            <a:r>
              <a:rPr sz="1200" spc="9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discerning</a:t>
            </a:r>
            <a:r>
              <a:rPr sz="1200" spc="9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buyer</a:t>
            </a:r>
            <a:r>
              <a:rPr sz="1200" spc="9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for</a:t>
            </a:r>
            <a:r>
              <a:rPr sz="1200" spc="9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a</a:t>
            </a:r>
            <a:r>
              <a:rPr sz="1200" spc="9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one-of-</a:t>
            </a:r>
            <a:r>
              <a:rPr sz="1200" spc="50" dirty="0">
                <a:solidFill>
                  <a:srgbClr val="58595B"/>
                </a:solidFill>
                <a:latin typeface="Roboto Light"/>
                <a:cs typeface="Roboto Light"/>
              </a:rPr>
              <a:t>a-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kind</a:t>
            </a:r>
            <a:r>
              <a:rPr sz="1200" spc="9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property</a:t>
            </a:r>
            <a:r>
              <a:rPr sz="1200" spc="9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takes</a:t>
            </a:r>
            <a:r>
              <a:rPr sz="1200" spc="9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ingenuity</a:t>
            </a:r>
            <a:r>
              <a:rPr sz="1200" spc="9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—</a:t>
            </a:r>
            <a:r>
              <a:rPr sz="1200" spc="9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and</a:t>
            </a:r>
            <a:r>
              <a:rPr sz="1200" spc="9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an</a:t>
            </a:r>
            <a:r>
              <a:rPr sz="1200" spc="9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expert</a:t>
            </a:r>
            <a:r>
              <a:rPr sz="1200" spc="9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command</a:t>
            </a:r>
            <a:r>
              <a:rPr sz="1200" spc="9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of</a:t>
            </a:r>
            <a:r>
              <a:rPr sz="1200" spc="9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today’s</a:t>
            </a:r>
            <a:r>
              <a:rPr sz="1200" spc="9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online</a:t>
            </a:r>
            <a:r>
              <a:rPr sz="1200" spc="9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arena.</a:t>
            </a:r>
            <a:r>
              <a:rPr sz="1200" spc="9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The</a:t>
            </a:r>
            <a:r>
              <a:rPr sz="1200" spc="9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Coldwell</a:t>
            </a:r>
            <a:r>
              <a:rPr sz="1200" spc="9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Banker</a:t>
            </a:r>
            <a:r>
              <a:rPr sz="1200" spc="9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Global</a:t>
            </a:r>
            <a:r>
              <a:rPr sz="1200" spc="9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Luxury</a:t>
            </a:r>
            <a:r>
              <a:rPr sz="1050" baseline="31746" dirty="0">
                <a:solidFill>
                  <a:srgbClr val="58595B"/>
                </a:solidFill>
                <a:latin typeface="Roboto Light"/>
                <a:cs typeface="Roboto Light"/>
              </a:rPr>
              <a:t>®</a:t>
            </a:r>
            <a:r>
              <a:rPr sz="1050" spc="315" baseline="31746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program</a:t>
            </a:r>
            <a:r>
              <a:rPr sz="1200" spc="9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has</a:t>
            </a:r>
            <a:r>
              <a:rPr sz="1200" spc="9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mastered</a:t>
            </a:r>
            <a:r>
              <a:rPr sz="1200" spc="9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the</a:t>
            </a:r>
            <a:r>
              <a:rPr sz="1200" spc="9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art</a:t>
            </a:r>
            <a:r>
              <a:rPr sz="1200" spc="9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of</a:t>
            </a:r>
            <a:r>
              <a:rPr sz="1200" spc="9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digital</a:t>
            </a:r>
            <a:r>
              <a:rPr sz="1200" spc="9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marketing,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ensuring</a:t>
            </a:r>
            <a:r>
              <a:rPr sz="1200" spc="10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your</a:t>
            </a:r>
            <a:r>
              <a:rPr sz="1200" spc="1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property</a:t>
            </a:r>
            <a:r>
              <a:rPr sz="1200" spc="1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is</a:t>
            </a:r>
            <a:r>
              <a:rPr sz="1200" spc="1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seen</a:t>
            </a:r>
            <a:r>
              <a:rPr sz="1200" spc="1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by</a:t>
            </a:r>
            <a:r>
              <a:rPr sz="1200" spc="1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the</a:t>
            </a:r>
            <a:r>
              <a:rPr sz="1200" spc="10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widest</a:t>
            </a:r>
            <a:r>
              <a:rPr sz="1200" spc="1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possible</a:t>
            </a:r>
            <a:r>
              <a:rPr sz="1200" spc="1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audience</a:t>
            </a:r>
            <a:r>
              <a:rPr sz="1200" spc="1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of</a:t>
            </a:r>
            <a:r>
              <a:rPr sz="1200" spc="1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qualified</a:t>
            </a:r>
            <a:r>
              <a:rPr sz="1200" spc="1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buyers.</a:t>
            </a:r>
            <a:r>
              <a:rPr sz="1200" spc="10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Luxury</a:t>
            </a:r>
            <a:r>
              <a:rPr sz="1200" spc="1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properties</a:t>
            </a:r>
            <a:r>
              <a:rPr sz="1200" spc="1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that</a:t>
            </a:r>
            <a:r>
              <a:rPr sz="1200" spc="1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are</a:t>
            </a:r>
            <a:r>
              <a:rPr sz="1200" spc="1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marketed</a:t>
            </a:r>
            <a:r>
              <a:rPr sz="1200" spc="1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through</a:t>
            </a:r>
            <a:r>
              <a:rPr sz="1200" spc="10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the</a:t>
            </a:r>
            <a:r>
              <a:rPr sz="1200" spc="1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program</a:t>
            </a:r>
            <a:r>
              <a:rPr sz="1200" spc="1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will</a:t>
            </a:r>
            <a:r>
              <a:rPr sz="1200" spc="1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enjoy</a:t>
            </a:r>
            <a:r>
              <a:rPr sz="1200" spc="1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immediate</a:t>
            </a:r>
            <a:r>
              <a:rPr sz="1200" spc="1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syndication</a:t>
            </a:r>
            <a:r>
              <a:rPr sz="1200" spc="10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through</a:t>
            </a:r>
            <a:r>
              <a:rPr sz="1200" spc="1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a</a:t>
            </a:r>
            <a:r>
              <a:rPr sz="1200" spc="1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comprehensive</a:t>
            </a:r>
            <a:r>
              <a:rPr sz="1200" spc="1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network</a:t>
            </a:r>
            <a:r>
              <a:rPr sz="1200" spc="50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of</a:t>
            </a:r>
            <a:r>
              <a:rPr sz="1200" spc="15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prominent</a:t>
            </a:r>
            <a:r>
              <a:rPr sz="1200" spc="15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real</a:t>
            </a:r>
            <a:r>
              <a:rPr sz="1200" spc="15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estate</a:t>
            </a:r>
            <a:r>
              <a:rPr sz="1200" spc="15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websites,</a:t>
            </a:r>
            <a:r>
              <a:rPr sz="1200" spc="15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including</a:t>
            </a:r>
            <a:r>
              <a:rPr sz="1200" spc="15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WSJ.com,</a:t>
            </a:r>
            <a:r>
              <a:rPr sz="1200" spc="15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JamesEdition.com,</a:t>
            </a:r>
            <a:r>
              <a:rPr sz="1200" spc="15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RobbReport.com,</a:t>
            </a:r>
            <a:r>
              <a:rPr sz="1200" spc="15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UniqueHomes.com</a:t>
            </a:r>
            <a:r>
              <a:rPr sz="1200" spc="15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and</a:t>
            </a:r>
            <a:r>
              <a:rPr sz="1200" spc="15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international</a:t>
            </a:r>
            <a:r>
              <a:rPr sz="1200" spc="15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websites</a:t>
            </a:r>
            <a:r>
              <a:rPr sz="1200" spc="15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through</a:t>
            </a:r>
            <a:r>
              <a:rPr sz="1200" spc="15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ListHub</a:t>
            </a:r>
            <a:r>
              <a:rPr sz="1200" spc="15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Global*.</a:t>
            </a:r>
            <a:endParaRPr sz="1200" dirty="0">
              <a:latin typeface="Roboto Light"/>
              <a:cs typeface="Roboto Light"/>
            </a:endParaRPr>
          </a:p>
        </p:txBody>
      </p:sp>
      <p:sp>
        <p:nvSpPr>
          <p:cNvPr id="29" name="object 4">
            <a:extLst>
              <a:ext uri="{FF2B5EF4-FFF2-40B4-BE49-F238E27FC236}">
                <a16:creationId xmlns:a16="http://schemas.microsoft.com/office/drawing/2014/main" id="{E29BCA0D-6B88-9A76-8559-E07524664EFA}"/>
              </a:ext>
            </a:extLst>
          </p:cNvPr>
          <p:cNvSpPr txBox="1"/>
          <p:nvPr/>
        </p:nvSpPr>
        <p:spPr>
          <a:xfrm>
            <a:off x="3782033" y="9076042"/>
            <a:ext cx="1019937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97999C"/>
                </a:solidFill>
                <a:latin typeface="Roboto Light"/>
                <a:cs typeface="Roboto Light"/>
              </a:rPr>
              <a:t>*MarketWatch,</a:t>
            </a:r>
            <a:r>
              <a:rPr sz="800" spc="20" dirty="0">
                <a:solidFill>
                  <a:srgbClr val="97999C"/>
                </a:solidFill>
                <a:latin typeface="Roboto Light"/>
                <a:cs typeface="Roboto Light"/>
              </a:rPr>
              <a:t> </a:t>
            </a:r>
            <a:r>
              <a:rPr sz="800" dirty="0">
                <a:solidFill>
                  <a:srgbClr val="97999C"/>
                </a:solidFill>
                <a:latin typeface="Roboto Light"/>
                <a:cs typeface="Roboto Light"/>
              </a:rPr>
              <a:t>Robb</a:t>
            </a:r>
            <a:r>
              <a:rPr sz="800" spc="25" dirty="0">
                <a:solidFill>
                  <a:srgbClr val="97999C"/>
                </a:solidFill>
                <a:latin typeface="Roboto Light"/>
                <a:cs typeface="Roboto Light"/>
              </a:rPr>
              <a:t> </a:t>
            </a:r>
            <a:r>
              <a:rPr sz="800" dirty="0">
                <a:solidFill>
                  <a:srgbClr val="97999C"/>
                </a:solidFill>
                <a:latin typeface="Roboto Light"/>
                <a:cs typeface="Roboto Light"/>
              </a:rPr>
              <a:t>Report,</a:t>
            </a:r>
            <a:r>
              <a:rPr sz="800" spc="25" dirty="0">
                <a:solidFill>
                  <a:srgbClr val="97999C"/>
                </a:solidFill>
                <a:latin typeface="Roboto Light"/>
                <a:cs typeface="Roboto Light"/>
              </a:rPr>
              <a:t> </a:t>
            </a:r>
            <a:r>
              <a:rPr sz="800" dirty="0">
                <a:solidFill>
                  <a:srgbClr val="97999C"/>
                </a:solidFill>
                <a:latin typeface="Roboto Light"/>
                <a:cs typeface="Roboto Light"/>
              </a:rPr>
              <a:t>Unique</a:t>
            </a:r>
            <a:r>
              <a:rPr sz="800" spc="25" dirty="0">
                <a:solidFill>
                  <a:srgbClr val="97999C"/>
                </a:solidFill>
                <a:latin typeface="Roboto Light"/>
                <a:cs typeface="Roboto Light"/>
              </a:rPr>
              <a:t> </a:t>
            </a:r>
            <a:r>
              <a:rPr sz="800" dirty="0">
                <a:solidFill>
                  <a:srgbClr val="97999C"/>
                </a:solidFill>
                <a:latin typeface="Roboto Light"/>
                <a:cs typeface="Roboto Light"/>
              </a:rPr>
              <a:t>Homes</a:t>
            </a:r>
            <a:r>
              <a:rPr sz="800" spc="25" dirty="0">
                <a:solidFill>
                  <a:srgbClr val="97999C"/>
                </a:solidFill>
                <a:latin typeface="Roboto Light"/>
                <a:cs typeface="Roboto Light"/>
              </a:rPr>
              <a:t> </a:t>
            </a:r>
            <a:r>
              <a:rPr sz="800" dirty="0">
                <a:solidFill>
                  <a:srgbClr val="97999C"/>
                </a:solidFill>
                <a:latin typeface="Roboto Light"/>
                <a:cs typeface="Roboto Light"/>
              </a:rPr>
              <a:t>and</a:t>
            </a:r>
            <a:r>
              <a:rPr sz="800" spc="30" dirty="0">
                <a:solidFill>
                  <a:srgbClr val="97999C"/>
                </a:solidFill>
                <a:latin typeface="Roboto Light"/>
                <a:cs typeface="Roboto Light"/>
              </a:rPr>
              <a:t> </a:t>
            </a:r>
            <a:r>
              <a:rPr sz="800" dirty="0">
                <a:solidFill>
                  <a:srgbClr val="97999C"/>
                </a:solidFill>
                <a:latin typeface="Roboto Light"/>
                <a:cs typeface="Roboto Light"/>
              </a:rPr>
              <a:t>WSJ</a:t>
            </a:r>
            <a:r>
              <a:rPr sz="800" spc="25" dirty="0">
                <a:solidFill>
                  <a:srgbClr val="97999C"/>
                </a:solidFill>
                <a:latin typeface="Roboto Light"/>
                <a:cs typeface="Roboto Light"/>
              </a:rPr>
              <a:t> </a:t>
            </a:r>
            <a:r>
              <a:rPr sz="800" dirty="0">
                <a:solidFill>
                  <a:srgbClr val="97999C"/>
                </a:solidFill>
                <a:latin typeface="Roboto Light"/>
                <a:cs typeface="Roboto Light"/>
              </a:rPr>
              <a:t>display</a:t>
            </a:r>
            <a:r>
              <a:rPr sz="800" spc="20" dirty="0">
                <a:solidFill>
                  <a:srgbClr val="97999C"/>
                </a:solidFill>
                <a:latin typeface="Roboto Light"/>
                <a:cs typeface="Roboto Light"/>
              </a:rPr>
              <a:t> </a:t>
            </a:r>
            <a:r>
              <a:rPr sz="800" dirty="0">
                <a:solidFill>
                  <a:srgbClr val="97999C"/>
                </a:solidFill>
                <a:latin typeface="Roboto Light"/>
                <a:cs typeface="Roboto Light"/>
              </a:rPr>
              <a:t>properties</a:t>
            </a:r>
            <a:r>
              <a:rPr sz="800" spc="25" dirty="0">
                <a:solidFill>
                  <a:srgbClr val="97999C"/>
                </a:solidFill>
                <a:latin typeface="Roboto Light"/>
                <a:cs typeface="Roboto Light"/>
              </a:rPr>
              <a:t> </a:t>
            </a:r>
            <a:r>
              <a:rPr sz="800" dirty="0">
                <a:solidFill>
                  <a:srgbClr val="97999C"/>
                </a:solidFill>
                <a:latin typeface="Roboto Light"/>
                <a:cs typeface="Roboto Light"/>
              </a:rPr>
              <a:t>priced</a:t>
            </a:r>
            <a:r>
              <a:rPr sz="800" spc="30" dirty="0">
                <a:solidFill>
                  <a:srgbClr val="97999C"/>
                </a:solidFill>
                <a:latin typeface="Roboto Light"/>
                <a:cs typeface="Roboto Light"/>
              </a:rPr>
              <a:t> </a:t>
            </a:r>
            <a:r>
              <a:rPr sz="800" dirty="0">
                <a:solidFill>
                  <a:srgbClr val="97999C"/>
                </a:solidFill>
                <a:latin typeface="Roboto Light"/>
                <a:cs typeface="Roboto Light"/>
              </a:rPr>
              <a:t>at</a:t>
            </a:r>
            <a:r>
              <a:rPr sz="800" spc="25" dirty="0">
                <a:solidFill>
                  <a:srgbClr val="97999C"/>
                </a:solidFill>
                <a:latin typeface="Roboto Light"/>
                <a:cs typeface="Roboto Light"/>
              </a:rPr>
              <a:t> </a:t>
            </a:r>
            <a:r>
              <a:rPr sz="800" dirty="0">
                <a:solidFill>
                  <a:srgbClr val="97999C"/>
                </a:solidFill>
                <a:latin typeface="Roboto Light"/>
                <a:cs typeface="Roboto Light"/>
              </a:rPr>
              <a:t>$500k+;</a:t>
            </a:r>
            <a:r>
              <a:rPr sz="800" spc="30" dirty="0">
                <a:solidFill>
                  <a:srgbClr val="97999C"/>
                </a:solidFill>
                <a:latin typeface="Roboto Light"/>
                <a:cs typeface="Roboto Light"/>
              </a:rPr>
              <a:t> </a:t>
            </a:r>
            <a:r>
              <a:rPr sz="800" dirty="0">
                <a:solidFill>
                  <a:srgbClr val="97999C"/>
                </a:solidFill>
                <a:latin typeface="Roboto Light"/>
                <a:cs typeface="Roboto Light"/>
              </a:rPr>
              <a:t>JamesEdition,</a:t>
            </a:r>
            <a:r>
              <a:rPr sz="800" spc="20" dirty="0">
                <a:solidFill>
                  <a:srgbClr val="97999C"/>
                </a:solidFill>
                <a:latin typeface="Roboto Light"/>
                <a:cs typeface="Roboto Light"/>
              </a:rPr>
              <a:t> </a:t>
            </a:r>
            <a:r>
              <a:rPr sz="800" dirty="0">
                <a:solidFill>
                  <a:srgbClr val="97999C"/>
                </a:solidFill>
                <a:latin typeface="Roboto Light"/>
                <a:cs typeface="Roboto Light"/>
              </a:rPr>
              <a:t>Barron’s,</a:t>
            </a:r>
            <a:r>
              <a:rPr sz="800" spc="25" dirty="0">
                <a:solidFill>
                  <a:srgbClr val="97999C"/>
                </a:solidFill>
                <a:latin typeface="Roboto Light"/>
                <a:cs typeface="Roboto Light"/>
              </a:rPr>
              <a:t> </a:t>
            </a:r>
            <a:r>
              <a:rPr sz="800" dirty="0">
                <a:solidFill>
                  <a:srgbClr val="97999C"/>
                </a:solidFill>
                <a:latin typeface="Roboto Light"/>
                <a:cs typeface="Roboto Light"/>
              </a:rPr>
              <a:t>Mansion</a:t>
            </a:r>
            <a:r>
              <a:rPr sz="800" spc="25" dirty="0">
                <a:solidFill>
                  <a:srgbClr val="97999C"/>
                </a:solidFill>
                <a:latin typeface="Roboto Light"/>
                <a:cs typeface="Roboto Light"/>
              </a:rPr>
              <a:t> </a:t>
            </a:r>
            <a:r>
              <a:rPr sz="800" dirty="0">
                <a:solidFill>
                  <a:srgbClr val="97999C"/>
                </a:solidFill>
                <a:latin typeface="Roboto Light"/>
                <a:cs typeface="Roboto Light"/>
              </a:rPr>
              <a:t>Global</a:t>
            </a:r>
            <a:r>
              <a:rPr sz="800" spc="20" dirty="0">
                <a:solidFill>
                  <a:srgbClr val="97999C"/>
                </a:solidFill>
                <a:latin typeface="Roboto Light"/>
                <a:cs typeface="Roboto Light"/>
              </a:rPr>
              <a:t> </a:t>
            </a:r>
            <a:r>
              <a:rPr sz="800" dirty="0">
                <a:solidFill>
                  <a:srgbClr val="97999C"/>
                </a:solidFill>
                <a:latin typeface="Roboto Light"/>
                <a:cs typeface="Roboto Light"/>
              </a:rPr>
              <a:t>and</a:t>
            </a:r>
            <a:r>
              <a:rPr sz="800" spc="30" dirty="0">
                <a:solidFill>
                  <a:srgbClr val="97999C"/>
                </a:solidFill>
                <a:latin typeface="Roboto Light"/>
                <a:cs typeface="Roboto Light"/>
              </a:rPr>
              <a:t> </a:t>
            </a:r>
            <a:r>
              <a:rPr sz="800" dirty="0">
                <a:solidFill>
                  <a:srgbClr val="97999C"/>
                </a:solidFill>
                <a:latin typeface="Roboto Light"/>
                <a:cs typeface="Roboto Light"/>
              </a:rPr>
              <a:t>Penta</a:t>
            </a:r>
            <a:r>
              <a:rPr sz="800" spc="30" dirty="0">
                <a:solidFill>
                  <a:srgbClr val="97999C"/>
                </a:solidFill>
                <a:latin typeface="Roboto Light"/>
                <a:cs typeface="Roboto Light"/>
              </a:rPr>
              <a:t> </a:t>
            </a:r>
            <a:r>
              <a:rPr sz="800" dirty="0">
                <a:solidFill>
                  <a:srgbClr val="97999C"/>
                </a:solidFill>
                <a:latin typeface="Roboto Light"/>
                <a:cs typeface="Roboto Light"/>
              </a:rPr>
              <a:t>display</a:t>
            </a:r>
            <a:r>
              <a:rPr sz="800" spc="25" dirty="0">
                <a:solidFill>
                  <a:srgbClr val="97999C"/>
                </a:solidFill>
                <a:latin typeface="Roboto Light"/>
                <a:cs typeface="Roboto Light"/>
              </a:rPr>
              <a:t> </a:t>
            </a:r>
            <a:r>
              <a:rPr sz="800" dirty="0">
                <a:solidFill>
                  <a:srgbClr val="97999C"/>
                </a:solidFill>
                <a:latin typeface="Roboto Light"/>
                <a:cs typeface="Roboto Light"/>
              </a:rPr>
              <a:t>properties</a:t>
            </a:r>
            <a:r>
              <a:rPr sz="800" spc="20" dirty="0">
                <a:solidFill>
                  <a:srgbClr val="97999C"/>
                </a:solidFill>
                <a:latin typeface="Roboto Light"/>
                <a:cs typeface="Roboto Light"/>
              </a:rPr>
              <a:t> </a:t>
            </a:r>
            <a:r>
              <a:rPr sz="800" dirty="0">
                <a:solidFill>
                  <a:srgbClr val="97999C"/>
                </a:solidFill>
                <a:latin typeface="Roboto Light"/>
                <a:cs typeface="Roboto Light"/>
              </a:rPr>
              <a:t>priced</a:t>
            </a:r>
            <a:r>
              <a:rPr sz="800" spc="30" dirty="0">
                <a:solidFill>
                  <a:srgbClr val="97999C"/>
                </a:solidFill>
                <a:latin typeface="Roboto Light"/>
                <a:cs typeface="Roboto Light"/>
              </a:rPr>
              <a:t> </a:t>
            </a:r>
            <a:r>
              <a:rPr sz="800" dirty="0">
                <a:solidFill>
                  <a:srgbClr val="97999C"/>
                </a:solidFill>
                <a:latin typeface="Roboto Light"/>
                <a:cs typeface="Roboto Light"/>
              </a:rPr>
              <a:t>at</a:t>
            </a:r>
            <a:r>
              <a:rPr sz="800" spc="25" dirty="0">
                <a:solidFill>
                  <a:srgbClr val="97999C"/>
                </a:solidFill>
                <a:latin typeface="Roboto Light"/>
                <a:cs typeface="Roboto Light"/>
              </a:rPr>
              <a:t> </a:t>
            </a:r>
            <a:r>
              <a:rPr sz="800" dirty="0">
                <a:solidFill>
                  <a:srgbClr val="97999C"/>
                </a:solidFill>
                <a:latin typeface="Roboto Light"/>
                <a:cs typeface="Roboto Light"/>
              </a:rPr>
              <a:t>$1M+;</a:t>
            </a:r>
            <a:r>
              <a:rPr sz="800" spc="30" dirty="0">
                <a:solidFill>
                  <a:srgbClr val="97999C"/>
                </a:solidFill>
                <a:latin typeface="Roboto Light"/>
                <a:cs typeface="Roboto Light"/>
              </a:rPr>
              <a:t> </a:t>
            </a:r>
            <a:r>
              <a:rPr sz="800" dirty="0">
                <a:solidFill>
                  <a:srgbClr val="97999C"/>
                </a:solidFill>
                <a:latin typeface="Roboto Light"/>
                <a:cs typeface="Roboto Light"/>
              </a:rPr>
              <a:t>ListHub</a:t>
            </a:r>
            <a:r>
              <a:rPr sz="800" spc="25" dirty="0">
                <a:solidFill>
                  <a:srgbClr val="97999C"/>
                </a:solidFill>
                <a:latin typeface="Roboto Light"/>
                <a:cs typeface="Roboto Light"/>
              </a:rPr>
              <a:t> </a:t>
            </a:r>
            <a:r>
              <a:rPr sz="800" dirty="0">
                <a:solidFill>
                  <a:srgbClr val="97999C"/>
                </a:solidFill>
                <a:latin typeface="Roboto Light"/>
                <a:cs typeface="Roboto Light"/>
              </a:rPr>
              <a:t>Global</a:t>
            </a:r>
            <a:r>
              <a:rPr sz="800" spc="20" dirty="0">
                <a:solidFill>
                  <a:srgbClr val="97999C"/>
                </a:solidFill>
                <a:latin typeface="Roboto Light"/>
                <a:cs typeface="Roboto Light"/>
              </a:rPr>
              <a:t> </a:t>
            </a:r>
            <a:r>
              <a:rPr sz="800" dirty="0">
                <a:solidFill>
                  <a:srgbClr val="97999C"/>
                </a:solidFill>
                <a:latin typeface="Roboto Light"/>
                <a:cs typeface="Roboto Light"/>
              </a:rPr>
              <a:t>displays</a:t>
            </a:r>
            <a:r>
              <a:rPr sz="800" spc="25" dirty="0">
                <a:solidFill>
                  <a:srgbClr val="97999C"/>
                </a:solidFill>
                <a:latin typeface="Roboto Light"/>
                <a:cs typeface="Roboto Light"/>
              </a:rPr>
              <a:t> </a:t>
            </a:r>
            <a:r>
              <a:rPr sz="800" dirty="0">
                <a:solidFill>
                  <a:srgbClr val="97999C"/>
                </a:solidFill>
                <a:latin typeface="Roboto Light"/>
                <a:cs typeface="Roboto Light"/>
              </a:rPr>
              <a:t>properties</a:t>
            </a:r>
            <a:r>
              <a:rPr sz="800" spc="25" dirty="0">
                <a:solidFill>
                  <a:srgbClr val="97999C"/>
                </a:solidFill>
                <a:latin typeface="Roboto Light"/>
                <a:cs typeface="Roboto Light"/>
              </a:rPr>
              <a:t> </a:t>
            </a:r>
            <a:r>
              <a:rPr sz="800" dirty="0">
                <a:solidFill>
                  <a:srgbClr val="97999C"/>
                </a:solidFill>
                <a:latin typeface="Roboto Light"/>
                <a:cs typeface="Roboto Light"/>
              </a:rPr>
              <a:t>priced</a:t>
            </a:r>
            <a:r>
              <a:rPr sz="800" spc="30" dirty="0">
                <a:solidFill>
                  <a:srgbClr val="97999C"/>
                </a:solidFill>
                <a:latin typeface="Roboto Light"/>
                <a:cs typeface="Roboto Light"/>
              </a:rPr>
              <a:t> </a:t>
            </a:r>
            <a:r>
              <a:rPr sz="800" dirty="0">
                <a:solidFill>
                  <a:srgbClr val="97999C"/>
                </a:solidFill>
                <a:latin typeface="Roboto Light"/>
                <a:cs typeface="Roboto Light"/>
              </a:rPr>
              <a:t>at</a:t>
            </a:r>
            <a:r>
              <a:rPr sz="800" spc="20" dirty="0">
                <a:solidFill>
                  <a:srgbClr val="97999C"/>
                </a:solidFill>
                <a:latin typeface="Roboto Light"/>
                <a:cs typeface="Roboto Light"/>
              </a:rPr>
              <a:t> </a:t>
            </a:r>
            <a:r>
              <a:rPr sz="800" spc="-10" dirty="0">
                <a:solidFill>
                  <a:srgbClr val="97999C"/>
                </a:solidFill>
                <a:latin typeface="Roboto Light"/>
                <a:cs typeface="Roboto Light"/>
              </a:rPr>
              <a:t>$2M+.</a:t>
            </a:r>
            <a:endParaRPr sz="800" dirty="0">
              <a:latin typeface="Roboto Light"/>
              <a:cs typeface="Roboto Light"/>
            </a:endParaRPr>
          </a:p>
        </p:txBody>
      </p:sp>
      <p:sp>
        <p:nvSpPr>
          <p:cNvPr id="30" name="object 5">
            <a:extLst>
              <a:ext uri="{FF2B5EF4-FFF2-40B4-BE49-F238E27FC236}">
                <a16:creationId xmlns:a16="http://schemas.microsoft.com/office/drawing/2014/main" id="{27B098AA-EAED-CF3D-1D8C-0A17A674531C}"/>
              </a:ext>
            </a:extLst>
          </p:cNvPr>
          <p:cNvSpPr/>
          <p:nvPr/>
        </p:nvSpPr>
        <p:spPr>
          <a:xfrm>
            <a:off x="10276848" y="2765984"/>
            <a:ext cx="0" cy="5774690"/>
          </a:xfrm>
          <a:custGeom>
            <a:avLst/>
            <a:gdLst/>
            <a:ahLst/>
            <a:cxnLst/>
            <a:rect l="l" t="t" r="r" b="b"/>
            <a:pathLst>
              <a:path h="5774690">
                <a:moveTo>
                  <a:pt x="0" y="0"/>
                </a:moveTo>
                <a:lnTo>
                  <a:pt x="0" y="5774220"/>
                </a:lnTo>
              </a:path>
            </a:pathLst>
          </a:custGeom>
          <a:ln w="7238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6">
            <a:extLst>
              <a:ext uri="{FF2B5EF4-FFF2-40B4-BE49-F238E27FC236}">
                <a16:creationId xmlns:a16="http://schemas.microsoft.com/office/drawing/2014/main" id="{844243F1-6009-F636-A9F3-F0EA27B035F6}"/>
              </a:ext>
            </a:extLst>
          </p:cNvPr>
          <p:cNvSpPr/>
          <p:nvPr/>
        </p:nvSpPr>
        <p:spPr>
          <a:xfrm>
            <a:off x="10773626" y="2845599"/>
            <a:ext cx="1224915" cy="151130"/>
          </a:xfrm>
          <a:custGeom>
            <a:avLst/>
            <a:gdLst/>
            <a:ahLst/>
            <a:cxnLst/>
            <a:rect l="l" t="t" r="r" b="b"/>
            <a:pathLst>
              <a:path w="1224915" h="151130">
                <a:moveTo>
                  <a:pt x="74714" y="0"/>
                </a:moveTo>
                <a:lnTo>
                  <a:pt x="74549" y="0"/>
                </a:lnTo>
                <a:lnTo>
                  <a:pt x="32575" y="0"/>
                </a:lnTo>
                <a:lnTo>
                  <a:pt x="32575" y="2603"/>
                </a:lnTo>
                <a:lnTo>
                  <a:pt x="37782" y="4686"/>
                </a:lnTo>
                <a:lnTo>
                  <a:pt x="39344" y="7454"/>
                </a:lnTo>
                <a:lnTo>
                  <a:pt x="39344" y="108826"/>
                </a:lnTo>
                <a:lnTo>
                  <a:pt x="39751" y="128219"/>
                </a:lnTo>
                <a:lnTo>
                  <a:pt x="38709" y="138468"/>
                </a:lnTo>
                <a:lnTo>
                  <a:pt x="35191" y="142963"/>
                </a:lnTo>
                <a:lnTo>
                  <a:pt x="28143" y="145122"/>
                </a:lnTo>
                <a:lnTo>
                  <a:pt x="20358" y="144716"/>
                </a:lnTo>
                <a:lnTo>
                  <a:pt x="13741" y="140589"/>
                </a:lnTo>
                <a:lnTo>
                  <a:pt x="8166" y="134188"/>
                </a:lnTo>
                <a:lnTo>
                  <a:pt x="3479" y="126974"/>
                </a:lnTo>
                <a:lnTo>
                  <a:pt x="0" y="128143"/>
                </a:lnTo>
                <a:lnTo>
                  <a:pt x="2489" y="148158"/>
                </a:lnTo>
                <a:lnTo>
                  <a:pt x="14706" y="150152"/>
                </a:lnTo>
                <a:lnTo>
                  <a:pt x="22415" y="150850"/>
                </a:lnTo>
                <a:lnTo>
                  <a:pt x="28867" y="150291"/>
                </a:lnTo>
                <a:lnTo>
                  <a:pt x="65811" y="125730"/>
                </a:lnTo>
                <a:lnTo>
                  <a:pt x="67779" y="108826"/>
                </a:lnTo>
                <a:lnTo>
                  <a:pt x="67779" y="7454"/>
                </a:lnTo>
                <a:lnTo>
                  <a:pt x="69519" y="4686"/>
                </a:lnTo>
                <a:lnTo>
                  <a:pt x="74714" y="2603"/>
                </a:lnTo>
                <a:lnTo>
                  <a:pt x="74714" y="0"/>
                </a:lnTo>
                <a:close/>
              </a:path>
              <a:path w="1224915" h="151130">
                <a:moveTo>
                  <a:pt x="183222" y="144691"/>
                </a:moveTo>
                <a:lnTo>
                  <a:pt x="178549" y="142963"/>
                </a:lnTo>
                <a:lnTo>
                  <a:pt x="175933" y="139674"/>
                </a:lnTo>
                <a:lnTo>
                  <a:pt x="173685" y="133083"/>
                </a:lnTo>
                <a:lnTo>
                  <a:pt x="166243" y="109842"/>
                </a:lnTo>
                <a:lnTo>
                  <a:pt x="164020" y="102908"/>
                </a:lnTo>
                <a:lnTo>
                  <a:pt x="147624" y="51765"/>
                </a:lnTo>
                <a:lnTo>
                  <a:pt x="140741" y="30264"/>
                </a:lnTo>
                <a:lnTo>
                  <a:pt x="135712" y="30264"/>
                </a:lnTo>
                <a:lnTo>
                  <a:pt x="135712" y="102908"/>
                </a:lnTo>
                <a:lnTo>
                  <a:pt x="102603" y="102908"/>
                </a:lnTo>
                <a:lnTo>
                  <a:pt x="119062" y="51765"/>
                </a:lnTo>
                <a:lnTo>
                  <a:pt x="135712" y="102908"/>
                </a:lnTo>
                <a:lnTo>
                  <a:pt x="135712" y="30264"/>
                </a:lnTo>
                <a:lnTo>
                  <a:pt x="118554" y="30264"/>
                </a:lnTo>
                <a:lnTo>
                  <a:pt x="84912" y="133083"/>
                </a:lnTo>
                <a:lnTo>
                  <a:pt x="83870" y="136372"/>
                </a:lnTo>
                <a:lnTo>
                  <a:pt x="81622" y="139839"/>
                </a:lnTo>
                <a:lnTo>
                  <a:pt x="79019" y="141579"/>
                </a:lnTo>
                <a:lnTo>
                  <a:pt x="77292" y="142963"/>
                </a:lnTo>
                <a:lnTo>
                  <a:pt x="75730" y="143662"/>
                </a:lnTo>
                <a:lnTo>
                  <a:pt x="72085" y="144691"/>
                </a:lnTo>
                <a:lnTo>
                  <a:pt x="72085" y="146951"/>
                </a:lnTo>
                <a:lnTo>
                  <a:pt x="102082" y="146951"/>
                </a:lnTo>
                <a:lnTo>
                  <a:pt x="102082" y="144691"/>
                </a:lnTo>
                <a:lnTo>
                  <a:pt x="94615" y="143129"/>
                </a:lnTo>
                <a:lnTo>
                  <a:pt x="91846" y="141058"/>
                </a:lnTo>
                <a:lnTo>
                  <a:pt x="91846" y="135674"/>
                </a:lnTo>
                <a:lnTo>
                  <a:pt x="92202" y="134467"/>
                </a:lnTo>
                <a:lnTo>
                  <a:pt x="92544" y="133083"/>
                </a:lnTo>
                <a:lnTo>
                  <a:pt x="99999" y="109842"/>
                </a:lnTo>
                <a:lnTo>
                  <a:pt x="137972" y="109842"/>
                </a:lnTo>
                <a:lnTo>
                  <a:pt x="145427" y="133083"/>
                </a:lnTo>
                <a:lnTo>
                  <a:pt x="146113" y="134988"/>
                </a:lnTo>
                <a:lnTo>
                  <a:pt x="146189" y="135674"/>
                </a:lnTo>
                <a:lnTo>
                  <a:pt x="146291" y="141579"/>
                </a:lnTo>
                <a:lnTo>
                  <a:pt x="144729" y="143306"/>
                </a:lnTo>
                <a:lnTo>
                  <a:pt x="140919" y="144691"/>
                </a:lnTo>
                <a:lnTo>
                  <a:pt x="140919" y="146951"/>
                </a:lnTo>
                <a:lnTo>
                  <a:pt x="183222" y="146951"/>
                </a:lnTo>
                <a:lnTo>
                  <a:pt x="183222" y="144691"/>
                </a:lnTo>
                <a:close/>
              </a:path>
              <a:path w="1224915" h="151130">
                <a:moveTo>
                  <a:pt x="322186" y="31305"/>
                </a:moveTo>
                <a:lnTo>
                  <a:pt x="287235" y="31305"/>
                </a:lnTo>
                <a:lnTo>
                  <a:pt x="256501" y="127393"/>
                </a:lnTo>
                <a:lnTo>
                  <a:pt x="224688" y="31305"/>
                </a:lnTo>
                <a:lnTo>
                  <a:pt x="189471" y="31305"/>
                </a:lnTo>
                <a:lnTo>
                  <a:pt x="189471" y="33909"/>
                </a:lnTo>
                <a:lnTo>
                  <a:pt x="192151" y="34480"/>
                </a:lnTo>
                <a:lnTo>
                  <a:pt x="194170" y="35229"/>
                </a:lnTo>
                <a:lnTo>
                  <a:pt x="197319" y="37998"/>
                </a:lnTo>
                <a:lnTo>
                  <a:pt x="198628" y="39789"/>
                </a:lnTo>
                <a:lnTo>
                  <a:pt x="199186" y="42227"/>
                </a:lnTo>
                <a:lnTo>
                  <a:pt x="199186" y="140068"/>
                </a:lnTo>
                <a:lnTo>
                  <a:pt x="196761" y="143014"/>
                </a:lnTo>
                <a:lnTo>
                  <a:pt x="189471" y="144576"/>
                </a:lnTo>
                <a:lnTo>
                  <a:pt x="189471" y="147002"/>
                </a:lnTo>
                <a:lnTo>
                  <a:pt x="216179" y="147002"/>
                </a:lnTo>
                <a:lnTo>
                  <a:pt x="216179" y="144576"/>
                </a:lnTo>
                <a:lnTo>
                  <a:pt x="208724" y="143014"/>
                </a:lnTo>
                <a:lnTo>
                  <a:pt x="206463" y="140068"/>
                </a:lnTo>
                <a:lnTo>
                  <a:pt x="206463" y="61633"/>
                </a:lnTo>
                <a:lnTo>
                  <a:pt x="235165" y="147002"/>
                </a:lnTo>
                <a:lnTo>
                  <a:pt x="257200" y="147002"/>
                </a:lnTo>
                <a:lnTo>
                  <a:pt x="286626" y="55257"/>
                </a:lnTo>
                <a:lnTo>
                  <a:pt x="286626" y="139547"/>
                </a:lnTo>
                <a:lnTo>
                  <a:pt x="284899" y="142316"/>
                </a:lnTo>
                <a:lnTo>
                  <a:pt x="279692" y="144576"/>
                </a:lnTo>
                <a:lnTo>
                  <a:pt x="279692" y="147002"/>
                </a:lnTo>
                <a:lnTo>
                  <a:pt x="322186" y="147002"/>
                </a:lnTo>
                <a:lnTo>
                  <a:pt x="322186" y="144576"/>
                </a:lnTo>
                <a:lnTo>
                  <a:pt x="316814" y="142316"/>
                </a:lnTo>
                <a:lnTo>
                  <a:pt x="315239" y="139547"/>
                </a:lnTo>
                <a:lnTo>
                  <a:pt x="315239" y="38760"/>
                </a:lnTo>
                <a:lnTo>
                  <a:pt x="316814" y="35991"/>
                </a:lnTo>
                <a:lnTo>
                  <a:pt x="322186" y="33909"/>
                </a:lnTo>
                <a:lnTo>
                  <a:pt x="322186" y="31305"/>
                </a:lnTo>
                <a:close/>
              </a:path>
              <a:path w="1224915" h="151130">
                <a:moveTo>
                  <a:pt x="431952" y="123228"/>
                </a:moveTo>
                <a:lnTo>
                  <a:pt x="428307" y="121666"/>
                </a:lnTo>
                <a:lnTo>
                  <a:pt x="425881" y="128092"/>
                </a:lnTo>
                <a:lnTo>
                  <a:pt x="424332" y="130695"/>
                </a:lnTo>
                <a:lnTo>
                  <a:pt x="421030" y="133985"/>
                </a:lnTo>
                <a:lnTo>
                  <a:pt x="414959" y="140055"/>
                </a:lnTo>
                <a:lnTo>
                  <a:pt x="407847" y="142659"/>
                </a:lnTo>
                <a:lnTo>
                  <a:pt x="381139" y="142659"/>
                </a:lnTo>
                <a:lnTo>
                  <a:pt x="376631" y="141274"/>
                </a:lnTo>
                <a:lnTo>
                  <a:pt x="374370" y="136931"/>
                </a:lnTo>
                <a:lnTo>
                  <a:pt x="374027" y="134683"/>
                </a:lnTo>
                <a:lnTo>
                  <a:pt x="374027" y="85077"/>
                </a:lnTo>
                <a:lnTo>
                  <a:pt x="402120" y="85077"/>
                </a:lnTo>
                <a:lnTo>
                  <a:pt x="407327" y="88887"/>
                </a:lnTo>
                <a:lnTo>
                  <a:pt x="407847" y="97739"/>
                </a:lnTo>
                <a:lnTo>
                  <a:pt x="411492" y="97739"/>
                </a:lnTo>
                <a:lnTo>
                  <a:pt x="411492" y="68072"/>
                </a:lnTo>
                <a:lnTo>
                  <a:pt x="407847" y="68072"/>
                </a:lnTo>
                <a:lnTo>
                  <a:pt x="406628" y="76403"/>
                </a:lnTo>
                <a:lnTo>
                  <a:pt x="401078" y="80035"/>
                </a:lnTo>
                <a:lnTo>
                  <a:pt x="374027" y="80035"/>
                </a:lnTo>
                <a:lnTo>
                  <a:pt x="374027" y="38417"/>
                </a:lnTo>
                <a:lnTo>
                  <a:pt x="377317" y="35636"/>
                </a:lnTo>
                <a:lnTo>
                  <a:pt x="395008" y="35636"/>
                </a:lnTo>
                <a:lnTo>
                  <a:pt x="404152" y="36677"/>
                </a:lnTo>
                <a:lnTo>
                  <a:pt x="411492" y="39890"/>
                </a:lnTo>
                <a:lnTo>
                  <a:pt x="417258" y="45453"/>
                </a:lnTo>
                <a:lnTo>
                  <a:pt x="421728" y="53505"/>
                </a:lnTo>
                <a:lnTo>
                  <a:pt x="425716" y="53505"/>
                </a:lnTo>
                <a:lnTo>
                  <a:pt x="423799" y="31305"/>
                </a:lnTo>
                <a:lnTo>
                  <a:pt x="338810" y="31305"/>
                </a:lnTo>
                <a:lnTo>
                  <a:pt x="338810" y="33909"/>
                </a:lnTo>
                <a:lnTo>
                  <a:pt x="344017" y="35979"/>
                </a:lnTo>
                <a:lnTo>
                  <a:pt x="345757" y="38760"/>
                </a:lnTo>
                <a:lnTo>
                  <a:pt x="345757" y="139534"/>
                </a:lnTo>
                <a:lnTo>
                  <a:pt x="344017" y="142316"/>
                </a:lnTo>
                <a:lnTo>
                  <a:pt x="338810" y="144564"/>
                </a:lnTo>
                <a:lnTo>
                  <a:pt x="338810" y="146989"/>
                </a:lnTo>
                <a:lnTo>
                  <a:pt x="425716" y="146989"/>
                </a:lnTo>
                <a:lnTo>
                  <a:pt x="431952" y="123228"/>
                </a:lnTo>
                <a:close/>
              </a:path>
              <a:path w="1224915" h="151130">
                <a:moveTo>
                  <a:pt x="530821" y="113868"/>
                </a:moveTo>
                <a:lnTo>
                  <a:pt x="503237" y="82118"/>
                </a:lnTo>
                <a:lnTo>
                  <a:pt x="486295" y="75209"/>
                </a:lnTo>
                <a:lnTo>
                  <a:pt x="479183" y="71615"/>
                </a:lnTo>
                <a:lnTo>
                  <a:pt x="474205" y="68110"/>
                </a:lnTo>
                <a:lnTo>
                  <a:pt x="470636" y="64262"/>
                </a:lnTo>
                <a:lnTo>
                  <a:pt x="468210" y="60960"/>
                </a:lnTo>
                <a:lnTo>
                  <a:pt x="466826" y="56972"/>
                </a:lnTo>
                <a:lnTo>
                  <a:pt x="466826" y="52463"/>
                </a:lnTo>
                <a:lnTo>
                  <a:pt x="468287" y="44856"/>
                </a:lnTo>
                <a:lnTo>
                  <a:pt x="472414" y="38938"/>
                </a:lnTo>
                <a:lnTo>
                  <a:pt x="478815" y="35102"/>
                </a:lnTo>
                <a:lnTo>
                  <a:pt x="487108" y="33731"/>
                </a:lnTo>
                <a:lnTo>
                  <a:pt x="497598" y="35699"/>
                </a:lnTo>
                <a:lnTo>
                  <a:pt x="506082" y="41275"/>
                </a:lnTo>
                <a:lnTo>
                  <a:pt x="512064" y="49974"/>
                </a:lnTo>
                <a:lnTo>
                  <a:pt x="515035" y="61302"/>
                </a:lnTo>
                <a:lnTo>
                  <a:pt x="519379" y="61302"/>
                </a:lnTo>
                <a:lnTo>
                  <a:pt x="496138" y="29044"/>
                </a:lnTo>
                <a:lnTo>
                  <a:pt x="490588" y="28524"/>
                </a:lnTo>
                <a:lnTo>
                  <a:pt x="484860" y="28524"/>
                </a:lnTo>
                <a:lnTo>
                  <a:pt x="467728" y="30911"/>
                </a:lnTo>
                <a:lnTo>
                  <a:pt x="454723" y="37719"/>
                </a:lnTo>
                <a:lnTo>
                  <a:pt x="446468" y="48425"/>
                </a:lnTo>
                <a:lnTo>
                  <a:pt x="443572" y="62522"/>
                </a:lnTo>
                <a:lnTo>
                  <a:pt x="444754" y="71818"/>
                </a:lnTo>
                <a:lnTo>
                  <a:pt x="477393" y="98425"/>
                </a:lnTo>
                <a:lnTo>
                  <a:pt x="490537" y="104749"/>
                </a:lnTo>
                <a:lnTo>
                  <a:pt x="499160" y="110832"/>
                </a:lnTo>
                <a:lnTo>
                  <a:pt x="503885" y="117309"/>
                </a:lnTo>
                <a:lnTo>
                  <a:pt x="505320" y="124790"/>
                </a:lnTo>
                <a:lnTo>
                  <a:pt x="503732" y="132651"/>
                </a:lnTo>
                <a:lnTo>
                  <a:pt x="499300" y="138798"/>
                </a:lnTo>
                <a:lnTo>
                  <a:pt x="492442" y="142798"/>
                </a:lnTo>
                <a:lnTo>
                  <a:pt x="483641" y="144221"/>
                </a:lnTo>
                <a:lnTo>
                  <a:pt x="470204" y="141973"/>
                </a:lnTo>
                <a:lnTo>
                  <a:pt x="459930" y="135547"/>
                </a:lnTo>
                <a:lnTo>
                  <a:pt x="453351" y="125488"/>
                </a:lnTo>
                <a:lnTo>
                  <a:pt x="451040" y="112306"/>
                </a:lnTo>
                <a:lnTo>
                  <a:pt x="446697" y="111607"/>
                </a:lnTo>
                <a:lnTo>
                  <a:pt x="474624" y="149072"/>
                </a:lnTo>
                <a:lnTo>
                  <a:pt x="481393" y="149936"/>
                </a:lnTo>
                <a:lnTo>
                  <a:pt x="487972" y="149936"/>
                </a:lnTo>
                <a:lnTo>
                  <a:pt x="505142" y="147231"/>
                </a:lnTo>
                <a:lnTo>
                  <a:pt x="518706" y="139712"/>
                </a:lnTo>
                <a:lnTo>
                  <a:pt x="527621" y="128282"/>
                </a:lnTo>
                <a:lnTo>
                  <a:pt x="530821" y="113868"/>
                </a:lnTo>
                <a:close/>
              </a:path>
              <a:path w="1224915" h="151130">
                <a:moveTo>
                  <a:pt x="633844" y="123228"/>
                </a:moveTo>
                <a:lnTo>
                  <a:pt x="630199" y="121666"/>
                </a:lnTo>
                <a:lnTo>
                  <a:pt x="627773" y="128092"/>
                </a:lnTo>
                <a:lnTo>
                  <a:pt x="626211" y="130695"/>
                </a:lnTo>
                <a:lnTo>
                  <a:pt x="622922" y="133985"/>
                </a:lnTo>
                <a:lnTo>
                  <a:pt x="616851" y="140055"/>
                </a:lnTo>
                <a:lnTo>
                  <a:pt x="609739" y="142659"/>
                </a:lnTo>
                <a:lnTo>
                  <a:pt x="583031" y="142659"/>
                </a:lnTo>
                <a:lnTo>
                  <a:pt x="578523" y="141274"/>
                </a:lnTo>
                <a:lnTo>
                  <a:pt x="576262" y="136931"/>
                </a:lnTo>
                <a:lnTo>
                  <a:pt x="575919" y="134683"/>
                </a:lnTo>
                <a:lnTo>
                  <a:pt x="575919" y="71196"/>
                </a:lnTo>
                <a:lnTo>
                  <a:pt x="604012" y="71196"/>
                </a:lnTo>
                <a:lnTo>
                  <a:pt x="609219" y="75006"/>
                </a:lnTo>
                <a:lnTo>
                  <a:pt x="609739" y="83858"/>
                </a:lnTo>
                <a:lnTo>
                  <a:pt x="613384" y="83858"/>
                </a:lnTo>
                <a:lnTo>
                  <a:pt x="613384" y="54203"/>
                </a:lnTo>
                <a:lnTo>
                  <a:pt x="609739" y="54203"/>
                </a:lnTo>
                <a:lnTo>
                  <a:pt x="608520" y="62522"/>
                </a:lnTo>
                <a:lnTo>
                  <a:pt x="602970" y="66167"/>
                </a:lnTo>
                <a:lnTo>
                  <a:pt x="575919" y="66167"/>
                </a:lnTo>
                <a:lnTo>
                  <a:pt x="575919" y="7188"/>
                </a:lnTo>
                <a:lnTo>
                  <a:pt x="579208" y="4419"/>
                </a:lnTo>
                <a:lnTo>
                  <a:pt x="596900" y="4419"/>
                </a:lnTo>
                <a:lnTo>
                  <a:pt x="606056" y="5461"/>
                </a:lnTo>
                <a:lnTo>
                  <a:pt x="613384" y="8674"/>
                </a:lnTo>
                <a:lnTo>
                  <a:pt x="619150" y="14224"/>
                </a:lnTo>
                <a:lnTo>
                  <a:pt x="623620" y="22288"/>
                </a:lnTo>
                <a:lnTo>
                  <a:pt x="627608" y="22288"/>
                </a:lnTo>
                <a:lnTo>
                  <a:pt x="625690" y="76"/>
                </a:lnTo>
                <a:lnTo>
                  <a:pt x="540702" y="76"/>
                </a:lnTo>
                <a:lnTo>
                  <a:pt x="540702" y="2679"/>
                </a:lnTo>
                <a:lnTo>
                  <a:pt x="545909" y="4762"/>
                </a:lnTo>
                <a:lnTo>
                  <a:pt x="547649" y="7543"/>
                </a:lnTo>
                <a:lnTo>
                  <a:pt x="547649" y="139534"/>
                </a:lnTo>
                <a:lnTo>
                  <a:pt x="545909" y="142316"/>
                </a:lnTo>
                <a:lnTo>
                  <a:pt x="540702" y="144564"/>
                </a:lnTo>
                <a:lnTo>
                  <a:pt x="540702" y="146989"/>
                </a:lnTo>
                <a:lnTo>
                  <a:pt x="627608" y="146989"/>
                </a:lnTo>
                <a:lnTo>
                  <a:pt x="633844" y="123228"/>
                </a:lnTo>
                <a:close/>
              </a:path>
              <a:path w="1224915" h="151130">
                <a:moveTo>
                  <a:pt x="758494" y="92011"/>
                </a:moveTo>
                <a:lnTo>
                  <a:pt x="753910" y="66205"/>
                </a:lnTo>
                <a:lnTo>
                  <a:pt x="740803" y="46659"/>
                </a:lnTo>
                <a:lnTo>
                  <a:pt x="730046" y="40208"/>
                </a:lnTo>
                <a:lnTo>
                  <a:pt x="730046" y="90284"/>
                </a:lnTo>
                <a:lnTo>
                  <a:pt x="727722" y="112903"/>
                </a:lnTo>
                <a:lnTo>
                  <a:pt x="720813" y="129171"/>
                </a:lnTo>
                <a:lnTo>
                  <a:pt x="709422" y="139014"/>
                </a:lnTo>
                <a:lnTo>
                  <a:pt x="693623" y="142316"/>
                </a:lnTo>
                <a:lnTo>
                  <a:pt x="683907" y="142316"/>
                </a:lnTo>
                <a:lnTo>
                  <a:pt x="679056" y="139369"/>
                </a:lnTo>
                <a:lnTo>
                  <a:pt x="679056" y="38074"/>
                </a:lnTo>
                <a:lnTo>
                  <a:pt x="683044" y="34594"/>
                </a:lnTo>
                <a:lnTo>
                  <a:pt x="691540" y="34594"/>
                </a:lnTo>
                <a:lnTo>
                  <a:pt x="707656" y="38392"/>
                </a:lnTo>
                <a:lnTo>
                  <a:pt x="719772" y="49364"/>
                </a:lnTo>
                <a:lnTo>
                  <a:pt x="727405" y="66865"/>
                </a:lnTo>
                <a:lnTo>
                  <a:pt x="730046" y="90284"/>
                </a:lnTo>
                <a:lnTo>
                  <a:pt x="730046" y="40208"/>
                </a:lnTo>
                <a:lnTo>
                  <a:pt x="720725" y="34594"/>
                </a:lnTo>
                <a:lnTo>
                  <a:pt x="720153" y="34251"/>
                </a:lnTo>
                <a:lnTo>
                  <a:pt x="692937" y="29921"/>
                </a:lnTo>
                <a:lnTo>
                  <a:pt x="687895" y="29921"/>
                </a:lnTo>
                <a:lnTo>
                  <a:pt x="681824" y="30086"/>
                </a:lnTo>
                <a:lnTo>
                  <a:pt x="668477" y="31127"/>
                </a:lnTo>
                <a:lnTo>
                  <a:pt x="663790" y="31305"/>
                </a:lnTo>
                <a:lnTo>
                  <a:pt x="644880" y="31305"/>
                </a:lnTo>
                <a:lnTo>
                  <a:pt x="644880" y="33909"/>
                </a:lnTo>
                <a:lnTo>
                  <a:pt x="650087" y="35991"/>
                </a:lnTo>
                <a:lnTo>
                  <a:pt x="651814" y="38760"/>
                </a:lnTo>
                <a:lnTo>
                  <a:pt x="651814" y="139534"/>
                </a:lnTo>
                <a:lnTo>
                  <a:pt x="650087" y="142316"/>
                </a:lnTo>
                <a:lnTo>
                  <a:pt x="644880" y="144564"/>
                </a:lnTo>
                <a:lnTo>
                  <a:pt x="644880" y="147002"/>
                </a:lnTo>
                <a:lnTo>
                  <a:pt x="700214" y="147002"/>
                </a:lnTo>
                <a:lnTo>
                  <a:pt x="724916" y="143306"/>
                </a:lnTo>
                <a:lnTo>
                  <a:pt x="726605" y="142316"/>
                </a:lnTo>
                <a:lnTo>
                  <a:pt x="743216" y="132575"/>
                </a:lnTo>
                <a:lnTo>
                  <a:pt x="754583" y="115316"/>
                </a:lnTo>
                <a:lnTo>
                  <a:pt x="758494" y="92011"/>
                </a:lnTo>
                <a:close/>
              </a:path>
              <a:path w="1224915" h="151130">
                <a:moveTo>
                  <a:pt x="813130" y="31305"/>
                </a:moveTo>
                <a:lnTo>
                  <a:pt x="770636" y="31305"/>
                </a:lnTo>
                <a:lnTo>
                  <a:pt x="770636" y="33909"/>
                </a:lnTo>
                <a:lnTo>
                  <a:pt x="775843" y="35991"/>
                </a:lnTo>
                <a:lnTo>
                  <a:pt x="777570" y="38760"/>
                </a:lnTo>
                <a:lnTo>
                  <a:pt x="777570" y="139547"/>
                </a:lnTo>
                <a:lnTo>
                  <a:pt x="775843" y="142316"/>
                </a:lnTo>
                <a:lnTo>
                  <a:pt x="770636" y="144576"/>
                </a:lnTo>
                <a:lnTo>
                  <a:pt x="770636" y="147002"/>
                </a:lnTo>
                <a:lnTo>
                  <a:pt x="813130" y="147002"/>
                </a:lnTo>
                <a:lnTo>
                  <a:pt x="813130" y="144576"/>
                </a:lnTo>
                <a:lnTo>
                  <a:pt x="807758" y="142316"/>
                </a:lnTo>
                <a:lnTo>
                  <a:pt x="806196" y="139547"/>
                </a:lnTo>
                <a:lnTo>
                  <a:pt x="806196" y="38760"/>
                </a:lnTo>
                <a:lnTo>
                  <a:pt x="807758" y="35991"/>
                </a:lnTo>
                <a:lnTo>
                  <a:pt x="813130" y="33909"/>
                </a:lnTo>
                <a:lnTo>
                  <a:pt x="813130" y="31305"/>
                </a:lnTo>
                <a:close/>
              </a:path>
              <a:path w="1224915" h="151130">
                <a:moveTo>
                  <a:pt x="933208" y="56629"/>
                </a:moveTo>
                <a:lnTo>
                  <a:pt x="926795" y="31305"/>
                </a:lnTo>
                <a:lnTo>
                  <a:pt x="826020" y="31305"/>
                </a:lnTo>
                <a:lnTo>
                  <a:pt x="819607" y="56629"/>
                </a:lnTo>
                <a:lnTo>
                  <a:pt x="823595" y="57327"/>
                </a:lnTo>
                <a:lnTo>
                  <a:pt x="826884" y="50901"/>
                </a:lnTo>
                <a:lnTo>
                  <a:pt x="828624" y="48475"/>
                </a:lnTo>
                <a:lnTo>
                  <a:pt x="838339" y="40500"/>
                </a:lnTo>
                <a:lnTo>
                  <a:pt x="844588" y="38239"/>
                </a:lnTo>
                <a:lnTo>
                  <a:pt x="859497" y="38239"/>
                </a:lnTo>
                <a:lnTo>
                  <a:pt x="862444" y="40665"/>
                </a:lnTo>
                <a:lnTo>
                  <a:pt x="862444" y="139534"/>
                </a:lnTo>
                <a:lnTo>
                  <a:pt x="860717" y="142316"/>
                </a:lnTo>
                <a:lnTo>
                  <a:pt x="855510" y="144564"/>
                </a:lnTo>
                <a:lnTo>
                  <a:pt x="855510" y="147002"/>
                </a:lnTo>
                <a:lnTo>
                  <a:pt x="897826" y="147002"/>
                </a:lnTo>
                <a:lnTo>
                  <a:pt x="897826" y="144564"/>
                </a:lnTo>
                <a:lnTo>
                  <a:pt x="892632" y="142316"/>
                </a:lnTo>
                <a:lnTo>
                  <a:pt x="890892" y="139534"/>
                </a:lnTo>
                <a:lnTo>
                  <a:pt x="890892" y="41021"/>
                </a:lnTo>
                <a:lnTo>
                  <a:pt x="893660" y="38239"/>
                </a:lnTo>
                <a:lnTo>
                  <a:pt x="908240" y="38239"/>
                </a:lnTo>
                <a:lnTo>
                  <a:pt x="913955" y="40500"/>
                </a:lnTo>
                <a:lnTo>
                  <a:pt x="923671" y="48996"/>
                </a:lnTo>
                <a:lnTo>
                  <a:pt x="925410" y="51257"/>
                </a:lnTo>
                <a:lnTo>
                  <a:pt x="928878" y="57327"/>
                </a:lnTo>
                <a:lnTo>
                  <a:pt x="933208" y="56629"/>
                </a:lnTo>
                <a:close/>
              </a:path>
              <a:path w="1224915" h="151130">
                <a:moveTo>
                  <a:pt x="982002" y="31305"/>
                </a:moveTo>
                <a:lnTo>
                  <a:pt x="939507" y="31305"/>
                </a:lnTo>
                <a:lnTo>
                  <a:pt x="939507" y="33909"/>
                </a:lnTo>
                <a:lnTo>
                  <a:pt x="944714" y="35991"/>
                </a:lnTo>
                <a:lnTo>
                  <a:pt x="946442" y="38760"/>
                </a:lnTo>
                <a:lnTo>
                  <a:pt x="946442" y="139547"/>
                </a:lnTo>
                <a:lnTo>
                  <a:pt x="944714" y="142316"/>
                </a:lnTo>
                <a:lnTo>
                  <a:pt x="939507" y="144576"/>
                </a:lnTo>
                <a:lnTo>
                  <a:pt x="939507" y="147002"/>
                </a:lnTo>
                <a:lnTo>
                  <a:pt x="982002" y="147002"/>
                </a:lnTo>
                <a:lnTo>
                  <a:pt x="982002" y="144576"/>
                </a:lnTo>
                <a:lnTo>
                  <a:pt x="976630" y="142316"/>
                </a:lnTo>
                <a:lnTo>
                  <a:pt x="975067" y="139547"/>
                </a:lnTo>
                <a:lnTo>
                  <a:pt x="975067" y="38760"/>
                </a:lnTo>
                <a:lnTo>
                  <a:pt x="976630" y="35991"/>
                </a:lnTo>
                <a:lnTo>
                  <a:pt x="982002" y="33909"/>
                </a:lnTo>
                <a:lnTo>
                  <a:pt x="982002" y="31305"/>
                </a:lnTo>
                <a:close/>
              </a:path>
              <a:path w="1224915" h="151130">
                <a:moveTo>
                  <a:pt x="1107757" y="89230"/>
                </a:moveTo>
                <a:lnTo>
                  <a:pt x="1103299" y="65112"/>
                </a:lnTo>
                <a:lnTo>
                  <a:pt x="1090993" y="45872"/>
                </a:lnTo>
                <a:lnTo>
                  <a:pt x="1079144" y="37757"/>
                </a:lnTo>
                <a:lnTo>
                  <a:pt x="1079144" y="89230"/>
                </a:lnTo>
                <a:lnTo>
                  <a:pt x="1077125" y="112598"/>
                </a:lnTo>
                <a:lnTo>
                  <a:pt x="1071295" y="130175"/>
                </a:lnTo>
                <a:lnTo>
                  <a:pt x="1062012" y="141236"/>
                </a:lnTo>
                <a:lnTo>
                  <a:pt x="1049655" y="145084"/>
                </a:lnTo>
                <a:lnTo>
                  <a:pt x="1036853" y="141287"/>
                </a:lnTo>
                <a:lnTo>
                  <a:pt x="1027315" y="130327"/>
                </a:lnTo>
                <a:lnTo>
                  <a:pt x="1021359" y="112814"/>
                </a:lnTo>
                <a:lnTo>
                  <a:pt x="1019302" y="89408"/>
                </a:lnTo>
                <a:lnTo>
                  <a:pt x="1021346" y="66065"/>
                </a:lnTo>
                <a:lnTo>
                  <a:pt x="1027214" y="48374"/>
                </a:lnTo>
                <a:lnTo>
                  <a:pt x="1036485" y="37147"/>
                </a:lnTo>
                <a:lnTo>
                  <a:pt x="1048791" y="33210"/>
                </a:lnTo>
                <a:lnTo>
                  <a:pt x="1061504" y="37045"/>
                </a:lnTo>
                <a:lnTo>
                  <a:pt x="1071054" y="48082"/>
                </a:lnTo>
                <a:lnTo>
                  <a:pt x="1077061" y="65697"/>
                </a:lnTo>
                <a:lnTo>
                  <a:pt x="1079144" y="89230"/>
                </a:lnTo>
                <a:lnTo>
                  <a:pt x="1079144" y="37757"/>
                </a:lnTo>
                <a:lnTo>
                  <a:pt x="1072527" y="33210"/>
                </a:lnTo>
                <a:lnTo>
                  <a:pt x="1049134" y="28524"/>
                </a:lnTo>
                <a:lnTo>
                  <a:pt x="1025944" y="33134"/>
                </a:lnTo>
                <a:lnTo>
                  <a:pt x="1007414" y="45872"/>
                </a:lnTo>
                <a:lnTo>
                  <a:pt x="995121" y="65112"/>
                </a:lnTo>
                <a:lnTo>
                  <a:pt x="990676" y="89230"/>
                </a:lnTo>
                <a:lnTo>
                  <a:pt x="995095" y="113360"/>
                </a:lnTo>
                <a:lnTo>
                  <a:pt x="1007351" y="132600"/>
                </a:lnTo>
                <a:lnTo>
                  <a:pt x="1025867" y="145338"/>
                </a:lnTo>
                <a:lnTo>
                  <a:pt x="1049134" y="149936"/>
                </a:lnTo>
                <a:lnTo>
                  <a:pt x="1072413" y="145338"/>
                </a:lnTo>
                <a:lnTo>
                  <a:pt x="1072769" y="145084"/>
                </a:lnTo>
                <a:lnTo>
                  <a:pt x="1090993" y="132600"/>
                </a:lnTo>
                <a:lnTo>
                  <a:pt x="1103299" y="113360"/>
                </a:lnTo>
                <a:lnTo>
                  <a:pt x="1107757" y="89230"/>
                </a:lnTo>
                <a:close/>
              </a:path>
              <a:path w="1224915" h="151130">
                <a:moveTo>
                  <a:pt x="1224368" y="31305"/>
                </a:moveTo>
                <a:lnTo>
                  <a:pt x="1197305" y="31305"/>
                </a:lnTo>
                <a:lnTo>
                  <a:pt x="1197305" y="33909"/>
                </a:lnTo>
                <a:lnTo>
                  <a:pt x="1204595" y="35471"/>
                </a:lnTo>
                <a:lnTo>
                  <a:pt x="1207020" y="38239"/>
                </a:lnTo>
                <a:lnTo>
                  <a:pt x="1207020" y="121323"/>
                </a:lnTo>
                <a:lnTo>
                  <a:pt x="1147356" y="31305"/>
                </a:lnTo>
                <a:lnTo>
                  <a:pt x="1112139" y="31305"/>
                </a:lnTo>
                <a:lnTo>
                  <a:pt x="1112139" y="33909"/>
                </a:lnTo>
                <a:lnTo>
                  <a:pt x="1119428" y="35471"/>
                </a:lnTo>
                <a:lnTo>
                  <a:pt x="1121854" y="38239"/>
                </a:lnTo>
                <a:lnTo>
                  <a:pt x="1121854" y="140055"/>
                </a:lnTo>
                <a:lnTo>
                  <a:pt x="1119428" y="143002"/>
                </a:lnTo>
                <a:lnTo>
                  <a:pt x="1112139" y="144564"/>
                </a:lnTo>
                <a:lnTo>
                  <a:pt x="1112139" y="147002"/>
                </a:lnTo>
                <a:lnTo>
                  <a:pt x="1138859" y="147002"/>
                </a:lnTo>
                <a:lnTo>
                  <a:pt x="1138859" y="144564"/>
                </a:lnTo>
                <a:lnTo>
                  <a:pt x="1131392" y="143002"/>
                </a:lnTo>
                <a:lnTo>
                  <a:pt x="1129144" y="140055"/>
                </a:lnTo>
                <a:lnTo>
                  <a:pt x="1129144" y="54368"/>
                </a:lnTo>
                <a:lnTo>
                  <a:pt x="1190371" y="147002"/>
                </a:lnTo>
                <a:lnTo>
                  <a:pt x="1214653" y="147002"/>
                </a:lnTo>
                <a:lnTo>
                  <a:pt x="1214653" y="38239"/>
                </a:lnTo>
                <a:lnTo>
                  <a:pt x="1216901" y="35471"/>
                </a:lnTo>
                <a:lnTo>
                  <a:pt x="1224368" y="33909"/>
                </a:lnTo>
                <a:lnTo>
                  <a:pt x="1224368" y="31305"/>
                </a:lnTo>
                <a:close/>
              </a:path>
            </a:pathLst>
          </a:custGeom>
          <a:solidFill>
            <a:srgbClr val="000000">
              <a:alpha val="6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7">
            <a:extLst>
              <a:ext uri="{FF2B5EF4-FFF2-40B4-BE49-F238E27FC236}">
                <a16:creationId xmlns:a16="http://schemas.microsoft.com/office/drawing/2014/main" id="{9216B42A-6F4E-2A70-9775-5D14C9E77D9B}"/>
              </a:ext>
            </a:extLst>
          </p:cNvPr>
          <p:cNvSpPr/>
          <p:nvPr/>
        </p:nvSpPr>
        <p:spPr>
          <a:xfrm>
            <a:off x="10767111" y="3974375"/>
            <a:ext cx="1217930" cy="230504"/>
          </a:xfrm>
          <a:custGeom>
            <a:avLst/>
            <a:gdLst/>
            <a:ahLst/>
            <a:cxnLst/>
            <a:rect l="l" t="t" r="r" b="b"/>
            <a:pathLst>
              <a:path w="1217929" h="230504">
                <a:moveTo>
                  <a:pt x="79146" y="12255"/>
                </a:moveTo>
                <a:lnTo>
                  <a:pt x="54838" y="0"/>
                </a:lnTo>
                <a:lnTo>
                  <a:pt x="39535" y="16967"/>
                </a:lnTo>
                <a:lnTo>
                  <a:pt x="39535" y="43992"/>
                </a:lnTo>
                <a:lnTo>
                  <a:pt x="61874" y="55219"/>
                </a:lnTo>
                <a:lnTo>
                  <a:pt x="79146" y="35941"/>
                </a:lnTo>
                <a:lnTo>
                  <a:pt x="79146" y="12255"/>
                </a:lnTo>
                <a:close/>
              </a:path>
              <a:path w="1217929" h="230504">
                <a:moveTo>
                  <a:pt x="206616" y="76174"/>
                </a:moveTo>
                <a:lnTo>
                  <a:pt x="197599" y="71615"/>
                </a:lnTo>
                <a:lnTo>
                  <a:pt x="177914" y="61671"/>
                </a:lnTo>
                <a:lnTo>
                  <a:pt x="177914" y="167068"/>
                </a:lnTo>
                <a:lnTo>
                  <a:pt x="156540" y="177723"/>
                </a:lnTo>
                <a:lnTo>
                  <a:pt x="156540" y="136182"/>
                </a:lnTo>
                <a:lnTo>
                  <a:pt x="133667" y="147612"/>
                </a:lnTo>
                <a:lnTo>
                  <a:pt x="133667" y="189115"/>
                </a:lnTo>
                <a:lnTo>
                  <a:pt x="103301" y="204241"/>
                </a:lnTo>
                <a:lnTo>
                  <a:pt x="34226" y="169862"/>
                </a:lnTo>
                <a:lnTo>
                  <a:pt x="34226" y="103174"/>
                </a:lnTo>
                <a:lnTo>
                  <a:pt x="91490" y="132181"/>
                </a:lnTo>
                <a:lnTo>
                  <a:pt x="117259" y="104013"/>
                </a:lnTo>
                <a:lnTo>
                  <a:pt x="146888" y="71615"/>
                </a:lnTo>
                <a:lnTo>
                  <a:pt x="177800" y="87337"/>
                </a:lnTo>
                <a:lnTo>
                  <a:pt x="177914" y="167068"/>
                </a:lnTo>
                <a:lnTo>
                  <a:pt x="177914" y="61671"/>
                </a:lnTo>
                <a:lnTo>
                  <a:pt x="141452" y="43243"/>
                </a:lnTo>
                <a:lnTo>
                  <a:pt x="86410" y="104013"/>
                </a:lnTo>
                <a:lnTo>
                  <a:pt x="84759" y="103174"/>
                </a:lnTo>
                <a:lnTo>
                  <a:pt x="0" y="60223"/>
                </a:lnTo>
                <a:lnTo>
                  <a:pt x="0" y="86499"/>
                </a:lnTo>
                <a:lnTo>
                  <a:pt x="11506" y="92544"/>
                </a:lnTo>
                <a:lnTo>
                  <a:pt x="11506" y="183756"/>
                </a:lnTo>
                <a:lnTo>
                  <a:pt x="103263" y="230263"/>
                </a:lnTo>
                <a:lnTo>
                  <a:pt x="154851" y="204241"/>
                </a:lnTo>
                <a:lnTo>
                  <a:pt x="195059" y="183959"/>
                </a:lnTo>
                <a:lnTo>
                  <a:pt x="195059" y="96050"/>
                </a:lnTo>
                <a:lnTo>
                  <a:pt x="206616" y="101854"/>
                </a:lnTo>
                <a:lnTo>
                  <a:pt x="206616" y="96050"/>
                </a:lnTo>
                <a:lnTo>
                  <a:pt x="206616" y="76174"/>
                </a:lnTo>
                <a:close/>
              </a:path>
              <a:path w="1217929" h="230504">
                <a:moveTo>
                  <a:pt x="208026" y="174980"/>
                </a:moveTo>
                <a:lnTo>
                  <a:pt x="200736" y="174980"/>
                </a:lnTo>
                <a:lnTo>
                  <a:pt x="200736" y="176720"/>
                </a:lnTo>
                <a:lnTo>
                  <a:pt x="203276" y="176720"/>
                </a:lnTo>
                <a:lnTo>
                  <a:pt x="203276" y="183921"/>
                </a:lnTo>
                <a:lnTo>
                  <a:pt x="205486" y="183921"/>
                </a:lnTo>
                <a:lnTo>
                  <a:pt x="205486" y="176720"/>
                </a:lnTo>
                <a:lnTo>
                  <a:pt x="208026" y="176720"/>
                </a:lnTo>
                <a:lnTo>
                  <a:pt x="208026" y="174980"/>
                </a:lnTo>
                <a:close/>
              </a:path>
              <a:path w="1217929" h="230504">
                <a:moveTo>
                  <a:pt x="219506" y="174980"/>
                </a:moveTo>
                <a:lnTo>
                  <a:pt x="216585" y="174980"/>
                </a:lnTo>
                <a:lnTo>
                  <a:pt x="214350" y="180860"/>
                </a:lnTo>
                <a:lnTo>
                  <a:pt x="213118" y="177584"/>
                </a:lnTo>
                <a:lnTo>
                  <a:pt x="212128" y="174980"/>
                </a:lnTo>
                <a:lnTo>
                  <a:pt x="209169" y="174980"/>
                </a:lnTo>
                <a:lnTo>
                  <a:pt x="209169" y="183921"/>
                </a:lnTo>
                <a:lnTo>
                  <a:pt x="211251" y="183921"/>
                </a:lnTo>
                <a:lnTo>
                  <a:pt x="211251" y="177584"/>
                </a:lnTo>
                <a:lnTo>
                  <a:pt x="213601" y="183921"/>
                </a:lnTo>
                <a:lnTo>
                  <a:pt x="215099" y="183921"/>
                </a:lnTo>
                <a:lnTo>
                  <a:pt x="216204" y="180860"/>
                </a:lnTo>
                <a:lnTo>
                  <a:pt x="217385" y="177584"/>
                </a:lnTo>
                <a:lnTo>
                  <a:pt x="217436" y="183921"/>
                </a:lnTo>
                <a:lnTo>
                  <a:pt x="219506" y="183921"/>
                </a:lnTo>
                <a:lnTo>
                  <a:pt x="219506" y="177584"/>
                </a:lnTo>
                <a:lnTo>
                  <a:pt x="219506" y="174980"/>
                </a:lnTo>
                <a:close/>
              </a:path>
              <a:path w="1217929" h="230504">
                <a:moveTo>
                  <a:pt x="360603" y="50825"/>
                </a:moveTo>
                <a:lnTo>
                  <a:pt x="336969" y="50825"/>
                </a:lnTo>
                <a:lnTo>
                  <a:pt x="336969" y="104165"/>
                </a:lnTo>
                <a:lnTo>
                  <a:pt x="275501" y="104165"/>
                </a:lnTo>
                <a:lnTo>
                  <a:pt x="275501" y="50825"/>
                </a:lnTo>
                <a:lnTo>
                  <a:pt x="251853" y="50825"/>
                </a:lnTo>
                <a:lnTo>
                  <a:pt x="251853" y="104165"/>
                </a:lnTo>
                <a:lnTo>
                  <a:pt x="251853" y="124485"/>
                </a:lnTo>
                <a:lnTo>
                  <a:pt x="251853" y="185445"/>
                </a:lnTo>
                <a:lnTo>
                  <a:pt x="275501" y="185445"/>
                </a:lnTo>
                <a:lnTo>
                  <a:pt x="275501" y="124485"/>
                </a:lnTo>
                <a:lnTo>
                  <a:pt x="336969" y="124485"/>
                </a:lnTo>
                <a:lnTo>
                  <a:pt x="336969" y="185445"/>
                </a:lnTo>
                <a:lnTo>
                  <a:pt x="360603" y="185445"/>
                </a:lnTo>
                <a:lnTo>
                  <a:pt x="360603" y="124485"/>
                </a:lnTo>
                <a:lnTo>
                  <a:pt x="360603" y="104165"/>
                </a:lnTo>
                <a:lnTo>
                  <a:pt x="360603" y="50825"/>
                </a:lnTo>
                <a:close/>
              </a:path>
              <a:path w="1217929" h="230504">
                <a:moveTo>
                  <a:pt x="471068" y="136893"/>
                </a:moveTo>
                <a:lnTo>
                  <a:pt x="467766" y="116243"/>
                </a:lnTo>
                <a:lnTo>
                  <a:pt x="459638" y="102463"/>
                </a:lnTo>
                <a:lnTo>
                  <a:pt x="458152" y="99961"/>
                </a:lnTo>
                <a:lnTo>
                  <a:pt x="449503" y="94005"/>
                </a:lnTo>
                <a:lnTo>
                  <a:pt x="449503" y="136893"/>
                </a:lnTo>
                <a:lnTo>
                  <a:pt x="447865" y="149479"/>
                </a:lnTo>
                <a:lnTo>
                  <a:pt x="442836" y="160591"/>
                </a:lnTo>
                <a:lnTo>
                  <a:pt x="434187" y="168490"/>
                </a:lnTo>
                <a:lnTo>
                  <a:pt x="421703" y="171513"/>
                </a:lnTo>
                <a:lnTo>
                  <a:pt x="409219" y="168490"/>
                </a:lnTo>
                <a:lnTo>
                  <a:pt x="400570" y="160591"/>
                </a:lnTo>
                <a:lnTo>
                  <a:pt x="395528" y="149479"/>
                </a:lnTo>
                <a:lnTo>
                  <a:pt x="393903" y="136893"/>
                </a:lnTo>
                <a:lnTo>
                  <a:pt x="395528" y="124409"/>
                </a:lnTo>
                <a:lnTo>
                  <a:pt x="400570" y="113360"/>
                </a:lnTo>
                <a:lnTo>
                  <a:pt x="409219" y="105473"/>
                </a:lnTo>
                <a:lnTo>
                  <a:pt x="421703" y="102463"/>
                </a:lnTo>
                <a:lnTo>
                  <a:pt x="434187" y="105473"/>
                </a:lnTo>
                <a:lnTo>
                  <a:pt x="442836" y="113360"/>
                </a:lnTo>
                <a:lnTo>
                  <a:pt x="447865" y="124409"/>
                </a:lnTo>
                <a:lnTo>
                  <a:pt x="449503" y="136893"/>
                </a:lnTo>
                <a:lnTo>
                  <a:pt x="449503" y="94005"/>
                </a:lnTo>
                <a:lnTo>
                  <a:pt x="442658" y="89281"/>
                </a:lnTo>
                <a:lnTo>
                  <a:pt x="421703" y="85445"/>
                </a:lnTo>
                <a:lnTo>
                  <a:pt x="400735" y="89281"/>
                </a:lnTo>
                <a:lnTo>
                  <a:pt x="385241" y="99961"/>
                </a:lnTo>
                <a:lnTo>
                  <a:pt x="375627" y="116243"/>
                </a:lnTo>
                <a:lnTo>
                  <a:pt x="372338" y="136893"/>
                </a:lnTo>
                <a:lnTo>
                  <a:pt x="375627" y="157645"/>
                </a:lnTo>
                <a:lnTo>
                  <a:pt x="385241" y="173990"/>
                </a:lnTo>
                <a:lnTo>
                  <a:pt x="400735" y="184683"/>
                </a:lnTo>
                <a:lnTo>
                  <a:pt x="421703" y="188531"/>
                </a:lnTo>
                <a:lnTo>
                  <a:pt x="442658" y="184683"/>
                </a:lnTo>
                <a:lnTo>
                  <a:pt x="458152" y="173990"/>
                </a:lnTo>
                <a:lnTo>
                  <a:pt x="459613" y="171513"/>
                </a:lnTo>
                <a:lnTo>
                  <a:pt x="467766" y="157645"/>
                </a:lnTo>
                <a:lnTo>
                  <a:pt x="471068" y="136893"/>
                </a:lnTo>
                <a:close/>
              </a:path>
              <a:path w="1217929" h="230504">
                <a:moveTo>
                  <a:pt x="625221" y="118351"/>
                </a:moveTo>
                <a:lnTo>
                  <a:pt x="623011" y="103162"/>
                </a:lnTo>
                <a:lnTo>
                  <a:pt x="616597" y="92964"/>
                </a:lnTo>
                <a:lnTo>
                  <a:pt x="606310" y="87236"/>
                </a:lnTo>
                <a:lnTo>
                  <a:pt x="592505" y="85445"/>
                </a:lnTo>
                <a:lnTo>
                  <a:pt x="582739" y="86575"/>
                </a:lnTo>
                <a:lnTo>
                  <a:pt x="574560" y="89814"/>
                </a:lnTo>
                <a:lnTo>
                  <a:pt x="567690" y="94932"/>
                </a:lnTo>
                <a:lnTo>
                  <a:pt x="561860" y="101701"/>
                </a:lnTo>
                <a:lnTo>
                  <a:pt x="557415" y="94449"/>
                </a:lnTo>
                <a:lnTo>
                  <a:pt x="550976" y="89395"/>
                </a:lnTo>
                <a:lnTo>
                  <a:pt x="543128" y="86410"/>
                </a:lnTo>
                <a:lnTo>
                  <a:pt x="534428" y="85445"/>
                </a:lnTo>
                <a:lnTo>
                  <a:pt x="524090" y="86626"/>
                </a:lnTo>
                <a:lnTo>
                  <a:pt x="515988" y="89954"/>
                </a:lnTo>
                <a:lnTo>
                  <a:pt x="509587" y="95097"/>
                </a:lnTo>
                <a:lnTo>
                  <a:pt x="504355" y="101701"/>
                </a:lnTo>
                <a:lnTo>
                  <a:pt x="503783" y="101701"/>
                </a:lnTo>
                <a:lnTo>
                  <a:pt x="503783" y="88087"/>
                </a:lnTo>
                <a:lnTo>
                  <a:pt x="483362" y="88087"/>
                </a:lnTo>
                <a:lnTo>
                  <a:pt x="483362" y="185877"/>
                </a:lnTo>
                <a:lnTo>
                  <a:pt x="504926" y="185877"/>
                </a:lnTo>
                <a:lnTo>
                  <a:pt x="504926" y="127812"/>
                </a:lnTo>
                <a:lnTo>
                  <a:pt x="506691" y="116992"/>
                </a:lnTo>
                <a:lnTo>
                  <a:pt x="511429" y="109042"/>
                </a:lnTo>
                <a:lnTo>
                  <a:pt x="518248" y="104140"/>
                </a:lnTo>
                <a:lnTo>
                  <a:pt x="526300" y="102463"/>
                </a:lnTo>
                <a:lnTo>
                  <a:pt x="534492" y="103797"/>
                </a:lnTo>
                <a:lnTo>
                  <a:pt x="539800" y="107734"/>
                </a:lnTo>
                <a:lnTo>
                  <a:pt x="542658" y="114198"/>
                </a:lnTo>
                <a:lnTo>
                  <a:pt x="543509" y="123088"/>
                </a:lnTo>
                <a:lnTo>
                  <a:pt x="543509" y="185877"/>
                </a:lnTo>
                <a:lnTo>
                  <a:pt x="565073" y="185877"/>
                </a:lnTo>
                <a:lnTo>
                  <a:pt x="565073" y="128562"/>
                </a:lnTo>
                <a:lnTo>
                  <a:pt x="566280" y="117538"/>
                </a:lnTo>
                <a:lnTo>
                  <a:pt x="570014" y="109347"/>
                </a:lnTo>
                <a:lnTo>
                  <a:pt x="576491" y="104228"/>
                </a:lnTo>
                <a:lnTo>
                  <a:pt x="585876" y="102463"/>
                </a:lnTo>
                <a:lnTo>
                  <a:pt x="595757" y="104394"/>
                </a:lnTo>
                <a:lnTo>
                  <a:pt x="601078" y="109791"/>
                </a:lnTo>
                <a:lnTo>
                  <a:pt x="603250" y="118110"/>
                </a:lnTo>
                <a:lnTo>
                  <a:pt x="603656" y="128765"/>
                </a:lnTo>
                <a:lnTo>
                  <a:pt x="603656" y="185877"/>
                </a:lnTo>
                <a:lnTo>
                  <a:pt x="625221" y="185877"/>
                </a:lnTo>
                <a:lnTo>
                  <a:pt x="625221" y="118351"/>
                </a:lnTo>
                <a:close/>
              </a:path>
              <a:path w="1217929" h="230504">
                <a:moveTo>
                  <a:pt x="730948" y="142570"/>
                </a:moveTo>
                <a:lnTo>
                  <a:pt x="730046" y="128384"/>
                </a:lnTo>
                <a:lnTo>
                  <a:pt x="729589" y="121272"/>
                </a:lnTo>
                <a:lnTo>
                  <a:pt x="720788" y="103009"/>
                </a:lnTo>
                <a:lnTo>
                  <a:pt x="720128" y="102463"/>
                </a:lnTo>
                <a:lnTo>
                  <a:pt x="709396" y="93497"/>
                </a:lnTo>
                <a:lnTo>
                  <a:pt x="709396" y="128384"/>
                </a:lnTo>
                <a:lnTo>
                  <a:pt x="659079" y="128384"/>
                </a:lnTo>
                <a:lnTo>
                  <a:pt x="694690" y="104597"/>
                </a:lnTo>
                <a:lnTo>
                  <a:pt x="709396" y="128384"/>
                </a:lnTo>
                <a:lnTo>
                  <a:pt x="709396" y="93497"/>
                </a:lnTo>
                <a:lnTo>
                  <a:pt x="705523" y="90246"/>
                </a:lnTo>
                <a:lnTo>
                  <a:pt x="684796" y="85445"/>
                </a:lnTo>
                <a:lnTo>
                  <a:pt x="665124" y="89598"/>
                </a:lnTo>
                <a:lnTo>
                  <a:pt x="650240" y="100825"/>
                </a:lnTo>
                <a:lnTo>
                  <a:pt x="640816" y="117271"/>
                </a:lnTo>
                <a:lnTo>
                  <a:pt x="637514" y="137083"/>
                </a:lnTo>
                <a:lnTo>
                  <a:pt x="640689" y="157810"/>
                </a:lnTo>
                <a:lnTo>
                  <a:pt x="649960" y="174078"/>
                </a:lnTo>
                <a:lnTo>
                  <a:pt x="664972" y="184721"/>
                </a:lnTo>
                <a:lnTo>
                  <a:pt x="685368" y="188531"/>
                </a:lnTo>
                <a:lnTo>
                  <a:pt x="700633" y="186334"/>
                </a:lnTo>
                <a:lnTo>
                  <a:pt x="713740" y="179895"/>
                </a:lnTo>
                <a:lnTo>
                  <a:pt x="721766" y="171513"/>
                </a:lnTo>
                <a:lnTo>
                  <a:pt x="723722" y="169456"/>
                </a:lnTo>
                <a:lnTo>
                  <a:pt x="729627" y="155244"/>
                </a:lnTo>
                <a:lnTo>
                  <a:pt x="709206" y="155244"/>
                </a:lnTo>
                <a:lnTo>
                  <a:pt x="705650" y="162331"/>
                </a:lnTo>
                <a:lnTo>
                  <a:pt x="700557" y="167424"/>
                </a:lnTo>
                <a:lnTo>
                  <a:pt x="693826" y="170484"/>
                </a:lnTo>
                <a:lnTo>
                  <a:pt x="685368" y="171513"/>
                </a:lnTo>
                <a:lnTo>
                  <a:pt x="673684" y="169138"/>
                </a:lnTo>
                <a:lnTo>
                  <a:pt x="665492" y="162775"/>
                </a:lnTo>
                <a:lnTo>
                  <a:pt x="660666" y="153555"/>
                </a:lnTo>
                <a:lnTo>
                  <a:pt x="659079" y="142570"/>
                </a:lnTo>
                <a:lnTo>
                  <a:pt x="730948" y="142570"/>
                </a:lnTo>
                <a:close/>
              </a:path>
              <a:path w="1217929" h="230504">
                <a:moveTo>
                  <a:pt x="823455" y="156756"/>
                </a:moveTo>
                <a:lnTo>
                  <a:pt x="791870" y="128193"/>
                </a:lnTo>
                <a:lnTo>
                  <a:pt x="780199" y="125717"/>
                </a:lnTo>
                <a:lnTo>
                  <a:pt x="770013" y="122961"/>
                </a:lnTo>
                <a:lnTo>
                  <a:pt x="762825" y="118910"/>
                </a:lnTo>
                <a:lnTo>
                  <a:pt x="760095" y="112483"/>
                </a:lnTo>
                <a:lnTo>
                  <a:pt x="760095" y="103974"/>
                </a:lnTo>
                <a:lnTo>
                  <a:pt x="771639" y="102463"/>
                </a:lnTo>
                <a:lnTo>
                  <a:pt x="787323" y="102463"/>
                </a:lnTo>
                <a:lnTo>
                  <a:pt x="795832" y="105308"/>
                </a:lnTo>
                <a:lnTo>
                  <a:pt x="797725" y="115519"/>
                </a:lnTo>
                <a:lnTo>
                  <a:pt x="820242" y="115519"/>
                </a:lnTo>
                <a:lnTo>
                  <a:pt x="815555" y="101638"/>
                </a:lnTo>
                <a:lnTo>
                  <a:pt x="806335" y="92329"/>
                </a:lnTo>
                <a:lnTo>
                  <a:pt x="793851" y="87083"/>
                </a:lnTo>
                <a:lnTo>
                  <a:pt x="779386" y="85445"/>
                </a:lnTo>
                <a:lnTo>
                  <a:pt x="765505" y="86817"/>
                </a:lnTo>
                <a:lnTo>
                  <a:pt x="752284" y="91427"/>
                </a:lnTo>
                <a:lnTo>
                  <a:pt x="742416" y="100050"/>
                </a:lnTo>
                <a:lnTo>
                  <a:pt x="738530" y="113436"/>
                </a:lnTo>
                <a:lnTo>
                  <a:pt x="741197" y="125857"/>
                </a:lnTo>
                <a:lnTo>
                  <a:pt x="748271" y="134073"/>
                </a:lnTo>
                <a:lnTo>
                  <a:pt x="758317" y="139217"/>
                </a:lnTo>
                <a:lnTo>
                  <a:pt x="769924" y="142379"/>
                </a:lnTo>
                <a:lnTo>
                  <a:pt x="781456" y="144843"/>
                </a:lnTo>
                <a:lnTo>
                  <a:pt x="791578" y="147599"/>
                </a:lnTo>
                <a:lnTo>
                  <a:pt x="798868" y="151815"/>
                </a:lnTo>
                <a:lnTo>
                  <a:pt x="801903" y="158635"/>
                </a:lnTo>
                <a:lnTo>
                  <a:pt x="799884" y="165354"/>
                </a:lnTo>
                <a:lnTo>
                  <a:pt x="794283" y="169265"/>
                </a:lnTo>
                <a:lnTo>
                  <a:pt x="787057" y="171069"/>
                </a:lnTo>
                <a:lnTo>
                  <a:pt x="780148" y="171513"/>
                </a:lnTo>
                <a:lnTo>
                  <a:pt x="771969" y="170611"/>
                </a:lnTo>
                <a:lnTo>
                  <a:pt x="765175" y="167678"/>
                </a:lnTo>
                <a:lnTo>
                  <a:pt x="760323" y="162407"/>
                </a:lnTo>
                <a:lnTo>
                  <a:pt x="758012" y="154482"/>
                </a:lnTo>
                <a:lnTo>
                  <a:pt x="736447" y="154482"/>
                </a:lnTo>
                <a:lnTo>
                  <a:pt x="739914" y="169532"/>
                </a:lnTo>
                <a:lnTo>
                  <a:pt x="749020" y="180162"/>
                </a:lnTo>
                <a:lnTo>
                  <a:pt x="762660" y="186461"/>
                </a:lnTo>
                <a:lnTo>
                  <a:pt x="779754" y="188531"/>
                </a:lnTo>
                <a:lnTo>
                  <a:pt x="795121" y="186842"/>
                </a:lnTo>
                <a:lnTo>
                  <a:pt x="809193" y="181368"/>
                </a:lnTo>
                <a:lnTo>
                  <a:pt x="819467" y="171538"/>
                </a:lnTo>
                <a:lnTo>
                  <a:pt x="823455" y="156756"/>
                </a:lnTo>
                <a:close/>
              </a:path>
              <a:path w="1217929" h="230504">
                <a:moveTo>
                  <a:pt x="863942" y="169824"/>
                </a:moveTo>
                <a:lnTo>
                  <a:pt x="858520" y="164414"/>
                </a:lnTo>
                <a:lnTo>
                  <a:pt x="845159" y="164414"/>
                </a:lnTo>
                <a:lnTo>
                  <a:pt x="839749" y="169824"/>
                </a:lnTo>
                <a:lnTo>
                  <a:pt x="839749" y="183184"/>
                </a:lnTo>
                <a:lnTo>
                  <a:pt x="845159" y="188607"/>
                </a:lnTo>
                <a:lnTo>
                  <a:pt x="858520" y="188607"/>
                </a:lnTo>
                <a:lnTo>
                  <a:pt x="863942" y="183184"/>
                </a:lnTo>
                <a:lnTo>
                  <a:pt x="863942" y="176504"/>
                </a:lnTo>
                <a:lnTo>
                  <a:pt x="863942" y="169824"/>
                </a:lnTo>
                <a:close/>
              </a:path>
              <a:path w="1217929" h="230504">
                <a:moveTo>
                  <a:pt x="962660" y="150888"/>
                </a:moveTo>
                <a:lnTo>
                  <a:pt x="950747" y="150888"/>
                </a:lnTo>
                <a:lnTo>
                  <a:pt x="947750" y="162090"/>
                </a:lnTo>
                <a:lnTo>
                  <a:pt x="941527" y="170891"/>
                </a:lnTo>
                <a:lnTo>
                  <a:pt x="932827" y="176644"/>
                </a:lnTo>
                <a:lnTo>
                  <a:pt x="922375" y="178701"/>
                </a:lnTo>
                <a:lnTo>
                  <a:pt x="907364" y="175120"/>
                </a:lnTo>
                <a:lnTo>
                  <a:pt x="896670" y="165696"/>
                </a:lnTo>
                <a:lnTo>
                  <a:pt x="890270" y="152361"/>
                </a:lnTo>
                <a:lnTo>
                  <a:pt x="888136" y="137083"/>
                </a:lnTo>
                <a:lnTo>
                  <a:pt x="890270" y="121805"/>
                </a:lnTo>
                <a:lnTo>
                  <a:pt x="896670" y="108470"/>
                </a:lnTo>
                <a:lnTo>
                  <a:pt x="907364" y="99034"/>
                </a:lnTo>
                <a:lnTo>
                  <a:pt x="922375" y="95465"/>
                </a:lnTo>
                <a:lnTo>
                  <a:pt x="932789" y="97078"/>
                </a:lnTo>
                <a:lnTo>
                  <a:pt x="940790" y="101727"/>
                </a:lnTo>
                <a:lnTo>
                  <a:pt x="946505" y="109105"/>
                </a:lnTo>
                <a:lnTo>
                  <a:pt x="949985" y="118922"/>
                </a:lnTo>
                <a:lnTo>
                  <a:pt x="961898" y="118922"/>
                </a:lnTo>
                <a:lnTo>
                  <a:pt x="957541" y="104279"/>
                </a:lnTo>
                <a:lnTo>
                  <a:pt x="948956" y="93814"/>
                </a:lnTo>
                <a:lnTo>
                  <a:pt x="936955" y="87541"/>
                </a:lnTo>
                <a:lnTo>
                  <a:pt x="922375" y="85445"/>
                </a:lnTo>
                <a:lnTo>
                  <a:pt x="902550" y="89573"/>
                </a:lnTo>
                <a:lnTo>
                  <a:pt x="888098" y="100761"/>
                </a:lnTo>
                <a:lnTo>
                  <a:pt x="879233" y="117208"/>
                </a:lnTo>
                <a:lnTo>
                  <a:pt x="876223" y="137083"/>
                </a:lnTo>
                <a:lnTo>
                  <a:pt x="879233" y="156959"/>
                </a:lnTo>
                <a:lnTo>
                  <a:pt x="888098" y="173393"/>
                </a:lnTo>
                <a:lnTo>
                  <a:pt x="902550" y="184581"/>
                </a:lnTo>
                <a:lnTo>
                  <a:pt x="922375" y="188722"/>
                </a:lnTo>
                <a:lnTo>
                  <a:pt x="937399" y="186105"/>
                </a:lnTo>
                <a:lnTo>
                  <a:pt x="949464" y="178600"/>
                </a:lnTo>
                <a:lnTo>
                  <a:pt x="958075" y="166687"/>
                </a:lnTo>
                <a:lnTo>
                  <a:pt x="962660" y="150888"/>
                </a:lnTo>
                <a:close/>
              </a:path>
              <a:path w="1217929" h="230504">
                <a:moveTo>
                  <a:pt x="1061021" y="137083"/>
                </a:moveTo>
                <a:lnTo>
                  <a:pt x="1058011" y="117208"/>
                </a:lnTo>
                <a:lnTo>
                  <a:pt x="1049147" y="100761"/>
                </a:lnTo>
                <a:lnTo>
                  <a:pt x="1049108" y="137083"/>
                </a:lnTo>
                <a:lnTo>
                  <a:pt x="1046975" y="152361"/>
                </a:lnTo>
                <a:lnTo>
                  <a:pt x="1040574" y="165684"/>
                </a:lnTo>
                <a:lnTo>
                  <a:pt x="1029868" y="175120"/>
                </a:lnTo>
                <a:lnTo>
                  <a:pt x="1014869" y="178689"/>
                </a:lnTo>
                <a:lnTo>
                  <a:pt x="999871" y="175120"/>
                </a:lnTo>
                <a:lnTo>
                  <a:pt x="989164" y="165684"/>
                </a:lnTo>
                <a:lnTo>
                  <a:pt x="982764" y="152361"/>
                </a:lnTo>
                <a:lnTo>
                  <a:pt x="980630" y="137083"/>
                </a:lnTo>
                <a:lnTo>
                  <a:pt x="982764" y="121805"/>
                </a:lnTo>
                <a:lnTo>
                  <a:pt x="989164" y="108470"/>
                </a:lnTo>
                <a:lnTo>
                  <a:pt x="999871" y="99047"/>
                </a:lnTo>
                <a:lnTo>
                  <a:pt x="1014869" y="95465"/>
                </a:lnTo>
                <a:lnTo>
                  <a:pt x="1029868" y="99047"/>
                </a:lnTo>
                <a:lnTo>
                  <a:pt x="1040574" y="108470"/>
                </a:lnTo>
                <a:lnTo>
                  <a:pt x="1046975" y="121805"/>
                </a:lnTo>
                <a:lnTo>
                  <a:pt x="1049108" y="137083"/>
                </a:lnTo>
                <a:lnTo>
                  <a:pt x="1049108" y="100736"/>
                </a:lnTo>
                <a:lnTo>
                  <a:pt x="1042301" y="95465"/>
                </a:lnTo>
                <a:lnTo>
                  <a:pt x="1034681" y="89573"/>
                </a:lnTo>
                <a:lnTo>
                  <a:pt x="1014869" y="85445"/>
                </a:lnTo>
                <a:lnTo>
                  <a:pt x="995057" y="89573"/>
                </a:lnTo>
                <a:lnTo>
                  <a:pt x="980592" y="100761"/>
                </a:lnTo>
                <a:lnTo>
                  <a:pt x="971727" y="117208"/>
                </a:lnTo>
                <a:lnTo>
                  <a:pt x="968717" y="137083"/>
                </a:lnTo>
                <a:lnTo>
                  <a:pt x="971727" y="156959"/>
                </a:lnTo>
                <a:lnTo>
                  <a:pt x="980592" y="173393"/>
                </a:lnTo>
                <a:lnTo>
                  <a:pt x="995057" y="184581"/>
                </a:lnTo>
                <a:lnTo>
                  <a:pt x="1014869" y="188709"/>
                </a:lnTo>
                <a:lnTo>
                  <a:pt x="1034681" y="184581"/>
                </a:lnTo>
                <a:lnTo>
                  <a:pt x="1042301" y="178689"/>
                </a:lnTo>
                <a:lnTo>
                  <a:pt x="1049147" y="173393"/>
                </a:lnTo>
                <a:lnTo>
                  <a:pt x="1058011" y="156959"/>
                </a:lnTo>
                <a:lnTo>
                  <a:pt x="1061021" y="137083"/>
                </a:lnTo>
                <a:close/>
              </a:path>
              <a:path w="1217929" h="230504">
                <a:moveTo>
                  <a:pt x="1207985" y="119672"/>
                </a:moveTo>
                <a:lnTo>
                  <a:pt x="1205941" y="104584"/>
                </a:lnTo>
                <a:lnTo>
                  <a:pt x="1199832" y="93903"/>
                </a:lnTo>
                <a:lnTo>
                  <a:pt x="1189723" y="87553"/>
                </a:lnTo>
                <a:lnTo>
                  <a:pt x="1175651" y="85445"/>
                </a:lnTo>
                <a:lnTo>
                  <a:pt x="1166202" y="86626"/>
                </a:lnTo>
                <a:lnTo>
                  <a:pt x="1157516" y="90170"/>
                </a:lnTo>
                <a:lnTo>
                  <a:pt x="1150137" y="96126"/>
                </a:lnTo>
                <a:lnTo>
                  <a:pt x="1144625" y="104533"/>
                </a:lnTo>
                <a:lnTo>
                  <a:pt x="1140548" y="96126"/>
                </a:lnTo>
                <a:lnTo>
                  <a:pt x="1134110" y="90170"/>
                </a:lnTo>
                <a:lnTo>
                  <a:pt x="1125931" y="86626"/>
                </a:lnTo>
                <a:lnTo>
                  <a:pt x="1116634" y="85445"/>
                </a:lnTo>
                <a:lnTo>
                  <a:pt x="1105979" y="86817"/>
                </a:lnTo>
                <a:lnTo>
                  <a:pt x="1097178" y="90690"/>
                </a:lnTo>
                <a:lnTo>
                  <a:pt x="1090117" y="96774"/>
                </a:lnTo>
                <a:lnTo>
                  <a:pt x="1084656" y="104736"/>
                </a:lnTo>
                <a:lnTo>
                  <a:pt x="1084097" y="104736"/>
                </a:lnTo>
                <a:lnTo>
                  <a:pt x="1084097" y="88277"/>
                </a:lnTo>
                <a:lnTo>
                  <a:pt x="1073124" y="88277"/>
                </a:lnTo>
                <a:lnTo>
                  <a:pt x="1073124" y="185877"/>
                </a:lnTo>
                <a:lnTo>
                  <a:pt x="1085037" y="185877"/>
                </a:lnTo>
                <a:lnTo>
                  <a:pt x="1085037" y="131394"/>
                </a:lnTo>
                <a:lnTo>
                  <a:pt x="1086777" y="117170"/>
                </a:lnTo>
                <a:lnTo>
                  <a:pt x="1091946" y="105778"/>
                </a:lnTo>
                <a:lnTo>
                  <a:pt x="1100950" y="98209"/>
                </a:lnTo>
                <a:lnTo>
                  <a:pt x="1114171" y="95465"/>
                </a:lnTo>
                <a:lnTo>
                  <a:pt x="1123772" y="97383"/>
                </a:lnTo>
                <a:lnTo>
                  <a:pt x="1130134" y="102603"/>
                </a:lnTo>
                <a:lnTo>
                  <a:pt x="1133614" y="110312"/>
                </a:lnTo>
                <a:lnTo>
                  <a:pt x="1134592" y="119672"/>
                </a:lnTo>
                <a:lnTo>
                  <a:pt x="1134592" y="185877"/>
                </a:lnTo>
                <a:lnTo>
                  <a:pt x="1146517" y="185877"/>
                </a:lnTo>
                <a:lnTo>
                  <a:pt x="1146517" y="130644"/>
                </a:lnTo>
                <a:lnTo>
                  <a:pt x="1147762" y="117487"/>
                </a:lnTo>
                <a:lnTo>
                  <a:pt x="1152029" y="106248"/>
                </a:lnTo>
                <a:lnTo>
                  <a:pt x="1160170" y="98412"/>
                </a:lnTo>
                <a:lnTo>
                  <a:pt x="1172997" y="95465"/>
                </a:lnTo>
                <a:lnTo>
                  <a:pt x="1183792" y="97078"/>
                </a:lnTo>
                <a:lnTo>
                  <a:pt x="1190917" y="101828"/>
                </a:lnTo>
                <a:lnTo>
                  <a:pt x="1194866" y="109588"/>
                </a:lnTo>
                <a:lnTo>
                  <a:pt x="1196073" y="120243"/>
                </a:lnTo>
                <a:lnTo>
                  <a:pt x="1196073" y="185877"/>
                </a:lnTo>
                <a:lnTo>
                  <a:pt x="1207985" y="185877"/>
                </a:lnTo>
                <a:lnTo>
                  <a:pt x="1207985" y="119672"/>
                </a:lnTo>
                <a:close/>
              </a:path>
              <a:path w="1217929" h="230504">
                <a:moveTo>
                  <a:pt x="1214488" y="90271"/>
                </a:moveTo>
                <a:lnTo>
                  <a:pt x="1214259" y="89789"/>
                </a:lnTo>
                <a:lnTo>
                  <a:pt x="1213980" y="88430"/>
                </a:lnTo>
                <a:lnTo>
                  <a:pt x="1213878" y="88163"/>
                </a:lnTo>
                <a:lnTo>
                  <a:pt x="1213675" y="87833"/>
                </a:lnTo>
                <a:lnTo>
                  <a:pt x="1213154" y="87680"/>
                </a:lnTo>
                <a:lnTo>
                  <a:pt x="1213764" y="87414"/>
                </a:lnTo>
                <a:lnTo>
                  <a:pt x="1213916" y="87287"/>
                </a:lnTo>
                <a:lnTo>
                  <a:pt x="1214183" y="87058"/>
                </a:lnTo>
                <a:lnTo>
                  <a:pt x="1214170" y="85686"/>
                </a:lnTo>
                <a:lnTo>
                  <a:pt x="1214031" y="85432"/>
                </a:lnTo>
                <a:lnTo>
                  <a:pt x="1213358" y="84950"/>
                </a:lnTo>
                <a:lnTo>
                  <a:pt x="1212926" y="84797"/>
                </a:lnTo>
                <a:lnTo>
                  <a:pt x="1212926" y="86017"/>
                </a:lnTo>
                <a:lnTo>
                  <a:pt x="1212926" y="87058"/>
                </a:lnTo>
                <a:lnTo>
                  <a:pt x="1212367" y="87287"/>
                </a:lnTo>
                <a:lnTo>
                  <a:pt x="1211110" y="87287"/>
                </a:lnTo>
                <a:lnTo>
                  <a:pt x="1211110" y="85763"/>
                </a:lnTo>
                <a:lnTo>
                  <a:pt x="1211465" y="85686"/>
                </a:lnTo>
                <a:lnTo>
                  <a:pt x="1212570" y="85686"/>
                </a:lnTo>
                <a:lnTo>
                  <a:pt x="1212926" y="86017"/>
                </a:lnTo>
                <a:lnTo>
                  <a:pt x="1212926" y="84797"/>
                </a:lnTo>
                <a:lnTo>
                  <a:pt x="1211008" y="84785"/>
                </a:lnTo>
                <a:lnTo>
                  <a:pt x="1209840" y="84950"/>
                </a:lnTo>
                <a:lnTo>
                  <a:pt x="1209840" y="90271"/>
                </a:lnTo>
                <a:lnTo>
                  <a:pt x="1211072" y="90271"/>
                </a:lnTo>
                <a:lnTo>
                  <a:pt x="1211072" y="88163"/>
                </a:lnTo>
                <a:lnTo>
                  <a:pt x="1212342" y="88163"/>
                </a:lnTo>
                <a:lnTo>
                  <a:pt x="1212672" y="88430"/>
                </a:lnTo>
                <a:lnTo>
                  <a:pt x="1212773" y="88976"/>
                </a:lnTo>
                <a:lnTo>
                  <a:pt x="1213027" y="90081"/>
                </a:lnTo>
                <a:lnTo>
                  <a:pt x="1213192" y="90271"/>
                </a:lnTo>
                <a:lnTo>
                  <a:pt x="1214488" y="90271"/>
                </a:lnTo>
                <a:close/>
              </a:path>
              <a:path w="1217929" h="230504">
                <a:moveTo>
                  <a:pt x="1217383" y="84531"/>
                </a:moveTo>
                <a:lnTo>
                  <a:pt x="1216075" y="83248"/>
                </a:lnTo>
                <a:lnTo>
                  <a:pt x="1216012" y="85178"/>
                </a:lnTo>
                <a:lnTo>
                  <a:pt x="1216012" y="89890"/>
                </a:lnTo>
                <a:lnTo>
                  <a:pt x="1214259" y="91808"/>
                </a:lnTo>
                <a:lnTo>
                  <a:pt x="1211961" y="91770"/>
                </a:lnTo>
                <a:lnTo>
                  <a:pt x="1209573" y="91770"/>
                </a:lnTo>
                <a:lnTo>
                  <a:pt x="1207795" y="89890"/>
                </a:lnTo>
                <a:lnTo>
                  <a:pt x="1207795" y="85178"/>
                </a:lnTo>
                <a:lnTo>
                  <a:pt x="1209573" y="83248"/>
                </a:lnTo>
                <a:lnTo>
                  <a:pt x="1214259" y="83248"/>
                </a:lnTo>
                <a:lnTo>
                  <a:pt x="1216012" y="85178"/>
                </a:lnTo>
                <a:lnTo>
                  <a:pt x="1216012" y="83197"/>
                </a:lnTo>
                <a:lnTo>
                  <a:pt x="1214983" y="82181"/>
                </a:lnTo>
                <a:lnTo>
                  <a:pt x="1208862" y="82181"/>
                </a:lnTo>
                <a:lnTo>
                  <a:pt x="1206436" y="84531"/>
                </a:lnTo>
                <a:lnTo>
                  <a:pt x="1206436" y="90500"/>
                </a:lnTo>
                <a:lnTo>
                  <a:pt x="1208862" y="92875"/>
                </a:lnTo>
                <a:lnTo>
                  <a:pt x="1214983" y="92875"/>
                </a:lnTo>
                <a:lnTo>
                  <a:pt x="1216063" y="91808"/>
                </a:lnTo>
                <a:lnTo>
                  <a:pt x="1217383" y="90500"/>
                </a:lnTo>
                <a:lnTo>
                  <a:pt x="1217383" y="84531"/>
                </a:lnTo>
                <a:close/>
              </a:path>
            </a:pathLst>
          </a:custGeom>
          <a:solidFill>
            <a:srgbClr val="231F20">
              <a:alpha val="6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object 8">
            <a:extLst>
              <a:ext uri="{FF2B5EF4-FFF2-40B4-BE49-F238E27FC236}">
                <a16:creationId xmlns:a16="http://schemas.microsoft.com/office/drawing/2014/main" id="{26624D75-AD23-139C-E09F-1421CAC258A5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67121" y="3374228"/>
            <a:ext cx="1141182" cy="247881"/>
          </a:xfrm>
          <a:prstGeom prst="rect">
            <a:avLst/>
          </a:prstGeom>
        </p:spPr>
      </p:pic>
      <p:pic>
        <p:nvPicPr>
          <p:cNvPr id="34" name="object 9">
            <a:extLst>
              <a:ext uri="{FF2B5EF4-FFF2-40B4-BE49-F238E27FC236}">
                <a16:creationId xmlns:a16="http://schemas.microsoft.com/office/drawing/2014/main" id="{767F79D9-D6E5-E4C1-8697-D292639A817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766259" y="4516544"/>
            <a:ext cx="1372269" cy="119039"/>
          </a:xfrm>
          <a:prstGeom prst="rect">
            <a:avLst/>
          </a:prstGeom>
        </p:spPr>
      </p:pic>
      <p:grpSp>
        <p:nvGrpSpPr>
          <p:cNvPr id="35" name="object 10">
            <a:extLst>
              <a:ext uri="{FF2B5EF4-FFF2-40B4-BE49-F238E27FC236}">
                <a16:creationId xmlns:a16="http://schemas.microsoft.com/office/drawing/2014/main" id="{06B8938A-FF44-4E3E-679D-8ADCD4ECA7CD}"/>
              </a:ext>
            </a:extLst>
          </p:cNvPr>
          <p:cNvGrpSpPr/>
          <p:nvPr/>
        </p:nvGrpSpPr>
        <p:grpSpPr>
          <a:xfrm>
            <a:off x="10767118" y="6622174"/>
            <a:ext cx="1238250" cy="328930"/>
            <a:chOff x="10767118" y="6622174"/>
            <a:chExt cx="1238250" cy="328930"/>
          </a:xfrm>
        </p:grpSpPr>
        <p:sp>
          <p:nvSpPr>
            <p:cNvPr id="36" name="object 11">
              <a:extLst>
                <a:ext uri="{FF2B5EF4-FFF2-40B4-BE49-F238E27FC236}">
                  <a16:creationId xmlns:a16="http://schemas.microsoft.com/office/drawing/2014/main" id="{B3BE4126-970E-0163-F768-A21CCE0D292D}"/>
                </a:ext>
              </a:extLst>
            </p:cNvPr>
            <p:cNvSpPr/>
            <p:nvPr/>
          </p:nvSpPr>
          <p:spPr>
            <a:xfrm>
              <a:off x="10783583" y="6654164"/>
              <a:ext cx="161290" cy="259079"/>
            </a:xfrm>
            <a:custGeom>
              <a:avLst/>
              <a:gdLst/>
              <a:ahLst/>
              <a:cxnLst/>
              <a:rect l="l" t="t" r="r" b="b"/>
              <a:pathLst>
                <a:path w="161290" h="259079">
                  <a:moveTo>
                    <a:pt x="0" y="258597"/>
                  </a:moveTo>
                  <a:lnTo>
                    <a:pt x="161099" y="258597"/>
                  </a:lnTo>
                  <a:lnTo>
                    <a:pt x="161099" y="0"/>
                  </a:lnTo>
                  <a:lnTo>
                    <a:pt x="0" y="0"/>
                  </a:lnTo>
                  <a:lnTo>
                    <a:pt x="0" y="258597"/>
                  </a:lnTo>
                  <a:close/>
                </a:path>
              </a:pathLst>
            </a:custGeom>
            <a:ln w="393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12">
              <a:extLst>
                <a:ext uri="{FF2B5EF4-FFF2-40B4-BE49-F238E27FC236}">
                  <a16:creationId xmlns:a16="http://schemas.microsoft.com/office/drawing/2014/main" id="{95260130-2478-5179-2657-7A6B922151F6}"/>
                </a:ext>
              </a:extLst>
            </p:cNvPr>
            <p:cNvSpPr/>
            <p:nvPr/>
          </p:nvSpPr>
          <p:spPr>
            <a:xfrm>
              <a:off x="10821478" y="6698131"/>
              <a:ext cx="1270" cy="0"/>
            </a:xfrm>
            <a:custGeom>
              <a:avLst/>
              <a:gdLst/>
              <a:ahLst/>
              <a:cxnLst/>
              <a:rect l="l" t="t" r="r" b="b"/>
              <a:pathLst>
                <a:path w="1270">
                  <a:moveTo>
                    <a:pt x="673" y="0"/>
                  </a:moveTo>
                  <a:lnTo>
                    <a:pt x="0" y="0"/>
                  </a:lnTo>
                </a:path>
              </a:pathLst>
            </a:custGeom>
            <a:solidFill>
              <a:srgbClr val="F49023">
                <a:alpha val="6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13">
              <a:extLst>
                <a:ext uri="{FF2B5EF4-FFF2-40B4-BE49-F238E27FC236}">
                  <a16:creationId xmlns:a16="http://schemas.microsoft.com/office/drawing/2014/main" id="{A003F5D3-D9E3-130D-B977-7F3906E4DD14}"/>
                </a:ext>
              </a:extLst>
            </p:cNvPr>
            <p:cNvSpPr/>
            <p:nvPr/>
          </p:nvSpPr>
          <p:spPr>
            <a:xfrm>
              <a:off x="10899344" y="6700494"/>
              <a:ext cx="1106170" cy="241935"/>
            </a:xfrm>
            <a:custGeom>
              <a:avLst/>
              <a:gdLst/>
              <a:ahLst/>
              <a:cxnLst/>
              <a:rect l="l" t="t" r="r" b="b"/>
              <a:pathLst>
                <a:path w="1106170" h="241934">
                  <a:moveTo>
                    <a:pt x="140284" y="139"/>
                  </a:moveTo>
                  <a:lnTo>
                    <a:pt x="116293" y="139"/>
                  </a:lnTo>
                  <a:lnTo>
                    <a:pt x="116293" y="71259"/>
                  </a:lnTo>
                  <a:lnTo>
                    <a:pt x="23749" y="71259"/>
                  </a:lnTo>
                  <a:lnTo>
                    <a:pt x="23749" y="139"/>
                  </a:lnTo>
                  <a:lnTo>
                    <a:pt x="0" y="139"/>
                  </a:lnTo>
                  <a:lnTo>
                    <a:pt x="0" y="71259"/>
                  </a:lnTo>
                  <a:lnTo>
                    <a:pt x="0" y="92849"/>
                  </a:lnTo>
                  <a:lnTo>
                    <a:pt x="0" y="165239"/>
                  </a:lnTo>
                  <a:lnTo>
                    <a:pt x="23749" y="165239"/>
                  </a:lnTo>
                  <a:lnTo>
                    <a:pt x="23749" y="92849"/>
                  </a:lnTo>
                  <a:lnTo>
                    <a:pt x="116293" y="92849"/>
                  </a:lnTo>
                  <a:lnTo>
                    <a:pt x="116293" y="165239"/>
                  </a:lnTo>
                  <a:lnTo>
                    <a:pt x="140284" y="165239"/>
                  </a:lnTo>
                  <a:lnTo>
                    <a:pt x="140284" y="92849"/>
                  </a:lnTo>
                  <a:lnTo>
                    <a:pt x="140284" y="71259"/>
                  </a:lnTo>
                  <a:lnTo>
                    <a:pt x="140284" y="139"/>
                  </a:lnTo>
                  <a:close/>
                </a:path>
                <a:path w="1106170" h="241934">
                  <a:moveTo>
                    <a:pt x="267690" y="112420"/>
                  </a:moveTo>
                  <a:lnTo>
                    <a:pt x="263347" y="90081"/>
                  </a:lnTo>
                  <a:lnTo>
                    <a:pt x="253504" y="75590"/>
                  </a:lnTo>
                  <a:lnTo>
                    <a:pt x="251307" y="72351"/>
                  </a:lnTo>
                  <a:lnTo>
                    <a:pt x="245872" y="68884"/>
                  </a:lnTo>
                  <a:lnTo>
                    <a:pt x="245872" y="111442"/>
                  </a:lnTo>
                  <a:lnTo>
                    <a:pt x="243205" y="125831"/>
                  </a:lnTo>
                  <a:lnTo>
                    <a:pt x="235737" y="137185"/>
                  </a:lnTo>
                  <a:lnTo>
                    <a:pt x="224320" y="144627"/>
                  </a:lnTo>
                  <a:lnTo>
                    <a:pt x="209778" y="147307"/>
                  </a:lnTo>
                  <a:lnTo>
                    <a:pt x="195211" y="144665"/>
                  </a:lnTo>
                  <a:lnTo>
                    <a:pt x="183705" y="137299"/>
                  </a:lnTo>
                  <a:lnTo>
                    <a:pt x="176149" y="126034"/>
                  </a:lnTo>
                  <a:lnTo>
                    <a:pt x="173482" y="111937"/>
                  </a:lnTo>
                  <a:lnTo>
                    <a:pt x="173482" y="111442"/>
                  </a:lnTo>
                  <a:lnTo>
                    <a:pt x="176072" y="97155"/>
                  </a:lnTo>
                  <a:lnTo>
                    <a:pt x="183400" y="85725"/>
                  </a:lnTo>
                  <a:lnTo>
                    <a:pt x="194589" y="78257"/>
                  </a:lnTo>
                  <a:lnTo>
                    <a:pt x="208800" y="75590"/>
                  </a:lnTo>
                  <a:lnTo>
                    <a:pt x="223596" y="78295"/>
                  </a:lnTo>
                  <a:lnTo>
                    <a:pt x="235343" y="85788"/>
                  </a:lnTo>
                  <a:lnTo>
                    <a:pt x="243078" y="97155"/>
                  </a:lnTo>
                  <a:lnTo>
                    <a:pt x="245872" y="111442"/>
                  </a:lnTo>
                  <a:lnTo>
                    <a:pt x="245872" y="68884"/>
                  </a:lnTo>
                  <a:lnTo>
                    <a:pt x="233045" y="60667"/>
                  </a:lnTo>
                  <a:lnTo>
                    <a:pt x="210019" y="56464"/>
                  </a:lnTo>
                  <a:lnTo>
                    <a:pt x="186639" y="60667"/>
                  </a:lnTo>
                  <a:lnTo>
                    <a:pt x="168084" y="72288"/>
                  </a:lnTo>
                  <a:lnTo>
                    <a:pt x="155829" y="89877"/>
                  </a:lnTo>
                  <a:lnTo>
                    <a:pt x="151498" y="111442"/>
                  </a:lnTo>
                  <a:lnTo>
                    <a:pt x="151498" y="112420"/>
                  </a:lnTo>
                  <a:lnTo>
                    <a:pt x="155816" y="133896"/>
                  </a:lnTo>
                  <a:lnTo>
                    <a:pt x="167957" y="151485"/>
                  </a:lnTo>
                  <a:lnTo>
                    <a:pt x="186245" y="163182"/>
                  </a:lnTo>
                  <a:lnTo>
                    <a:pt x="209042" y="167424"/>
                  </a:lnTo>
                  <a:lnTo>
                    <a:pt x="232422" y="163245"/>
                  </a:lnTo>
                  <a:lnTo>
                    <a:pt x="251002" y="151726"/>
                  </a:lnTo>
                  <a:lnTo>
                    <a:pt x="254114" y="147307"/>
                  </a:lnTo>
                  <a:lnTo>
                    <a:pt x="263271" y="134289"/>
                  </a:lnTo>
                  <a:lnTo>
                    <a:pt x="267690" y="112420"/>
                  </a:lnTo>
                  <a:close/>
                </a:path>
                <a:path w="1106170" h="241934">
                  <a:moveTo>
                    <a:pt x="436791" y="91338"/>
                  </a:moveTo>
                  <a:lnTo>
                    <a:pt x="411226" y="55841"/>
                  </a:lnTo>
                  <a:lnTo>
                    <a:pt x="400456" y="54267"/>
                  </a:lnTo>
                  <a:lnTo>
                    <a:pt x="390969" y="55435"/>
                  </a:lnTo>
                  <a:lnTo>
                    <a:pt x="381965" y="58991"/>
                  </a:lnTo>
                  <a:lnTo>
                    <a:pt x="373176" y="65100"/>
                  </a:lnTo>
                  <a:lnTo>
                    <a:pt x="364363" y="73888"/>
                  </a:lnTo>
                  <a:lnTo>
                    <a:pt x="358178" y="65506"/>
                  </a:lnTo>
                  <a:lnTo>
                    <a:pt x="350647" y="59359"/>
                  </a:lnTo>
                  <a:lnTo>
                    <a:pt x="341972" y="55562"/>
                  </a:lnTo>
                  <a:lnTo>
                    <a:pt x="332371" y="54267"/>
                  </a:lnTo>
                  <a:lnTo>
                    <a:pt x="324307" y="55245"/>
                  </a:lnTo>
                  <a:lnTo>
                    <a:pt x="316331" y="58229"/>
                  </a:lnTo>
                  <a:lnTo>
                    <a:pt x="308254" y="63360"/>
                  </a:lnTo>
                  <a:lnTo>
                    <a:pt x="299910" y="70739"/>
                  </a:lnTo>
                  <a:lnTo>
                    <a:pt x="299910" y="56451"/>
                  </a:lnTo>
                  <a:lnTo>
                    <a:pt x="278587" y="56451"/>
                  </a:lnTo>
                  <a:lnTo>
                    <a:pt x="278587" y="165239"/>
                  </a:lnTo>
                  <a:lnTo>
                    <a:pt x="299910" y="165239"/>
                  </a:lnTo>
                  <a:lnTo>
                    <a:pt x="299910" y="86245"/>
                  </a:lnTo>
                  <a:lnTo>
                    <a:pt x="306578" y="79806"/>
                  </a:lnTo>
                  <a:lnTo>
                    <a:pt x="312724" y="75526"/>
                  </a:lnTo>
                  <a:lnTo>
                    <a:pt x="318820" y="73177"/>
                  </a:lnTo>
                  <a:lnTo>
                    <a:pt x="325348" y="72440"/>
                  </a:lnTo>
                  <a:lnTo>
                    <a:pt x="335610" y="74104"/>
                  </a:lnTo>
                  <a:lnTo>
                    <a:pt x="342341" y="79552"/>
                  </a:lnTo>
                  <a:lnTo>
                    <a:pt x="346036" y="89509"/>
                  </a:lnTo>
                  <a:lnTo>
                    <a:pt x="347154" y="104660"/>
                  </a:lnTo>
                  <a:lnTo>
                    <a:pt x="347154" y="165239"/>
                  </a:lnTo>
                  <a:lnTo>
                    <a:pt x="368706" y="165239"/>
                  </a:lnTo>
                  <a:lnTo>
                    <a:pt x="368706" y="86245"/>
                  </a:lnTo>
                  <a:lnTo>
                    <a:pt x="374561" y="80454"/>
                  </a:lnTo>
                  <a:lnTo>
                    <a:pt x="380746" y="76200"/>
                  </a:lnTo>
                  <a:lnTo>
                    <a:pt x="387159" y="73583"/>
                  </a:lnTo>
                  <a:lnTo>
                    <a:pt x="393674" y="72694"/>
                  </a:lnTo>
                  <a:lnTo>
                    <a:pt x="402971" y="74536"/>
                  </a:lnTo>
                  <a:lnTo>
                    <a:pt x="409727" y="79921"/>
                  </a:lnTo>
                  <a:lnTo>
                    <a:pt x="413854" y="88722"/>
                  </a:lnTo>
                  <a:lnTo>
                    <a:pt x="415239" y="100774"/>
                  </a:lnTo>
                  <a:lnTo>
                    <a:pt x="415239" y="165239"/>
                  </a:lnTo>
                  <a:lnTo>
                    <a:pt x="436791" y="165239"/>
                  </a:lnTo>
                  <a:lnTo>
                    <a:pt x="436791" y="91338"/>
                  </a:lnTo>
                  <a:close/>
                </a:path>
                <a:path w="1106170" h="241934">
                  <a:moveTo>
                    <a:pt x="547052" y="110007"/>
                  </a:moveTo>
                  <a:lnTo>
                    <a:pt x="536028" y="72923"/>
                  </a:lnTo>
                  <a:lnTo>
                    <a:pt x="525729" y="63144"/>
                  </a:lnTo>
                  <a:lnTo>
                    <a:pt x="525729" y="99822"/>
                  </a:lnTo>
                  <a:lnTo>
                    <a:pt x="470966" y="99822"/>
                  </a:lnTo>
                  <a:lnTo>
                    <a:pt x="474472" y="88353"/>
                  </a:lnTo>
                  <a:lnTo>
                    <a:pt x="480529" y="79921"/>
                  </a:lnTo>
                  <a:lnTo>
                    <a:pt x="488950" y="74701"/>
                  </a:lnTo>
                  <a:lnTo>
                    <a:pt x="499554" y="72923"/>
                  </a:lnTo>
                  <a:lnTo>
                    <a:pt x="510006" y="74701"/>
                  </a:lnTo>
                  <a:lnTo>
                    <a:pt x="517994" y="79921"/>
                  </a:lnTo>
                  <a:lnTo>
                    <a:pt x="523303" y="88353"/>
                  </a:lnTo>
                  <a:lnTo>
                    <a:pt x="525729" y="99822"/>
                  </a:lnTo>
                  <a:lnTo>
                    <a:pt x="525729" y="63144"/>
                  </a:lnTo>
                  <a:lnTo>
                    <a:pt x="519137" y="58204"/>
                  </a:lnTo>
                  <a:lnTo>
                    <a:pt x="499554" y="54267"/>
                  </a:lnTo>
                  <a:lnTo>
                    <a:pt x="478967" y="58343"/>
                  </a:lnTo>
                  <a:lnTo>
                    <a:pt x="462965" y="69799"/>
                  </a:lnTo>
                  <a:lnTo>
                    <a:pt x="452602" y="87477"/>
                  </a:lnTo>
                  <a:lnTo>
                    <a:pt x="448906" y="110223"/>
                  </a:lnTo>
                  <a:lnTo>
                    <a:pt x="449872" y="122339"/>
                  </a:lnTo>
                  <a:lnTo>
                    <a:pt x="472884" y="159143"/>
                  </a:lnTo>
                  <a:lnTo>
                    <a:pt x="502462" y="167424"/>
                  </a:lnTo>
                  <a:lnTo>
                    <a:pt x="514235" y="166712"/>
                  </a:lnTo>
                  <a:lnTo>
                    <a:pt x="524878" y="164452"/>
                  </a:lnTo>
                  <a:lnTo>
                    <a:pt x="534974" y="160464"/>
                  </a:lnTo>
                  <a:lnTo>
                    <a:pt x="545109" y="154571"/>
                  </a:lnTo>
                  <a:lnTo>
                    <a:pt x="545109" y="146824"/>
                  </a:lnTo>
                  <a:lnTo>
                    <a:pt x="545109" y="133502"/>
                  </a:lnTo>
                  <a:lnTo>
                    <a:pt x="535838" y="139369"/>
                  </a:lnTo>
                  <a:lnTo>
                    <a:pt x="526211" y="143522"/>
                  </a:lnTo>
                  <a:lnTo>
                    <a:pt x="516216" y="145999"/>
                  </a:lnTo>
                  <a:lnTo>
                    <a:pt x="505841" y="146824"/>
                  </a:lnTo>
                  <a:lnTo>
                    <a:pt x="491909" y="144411"/>
                  </a:lnTo>
                  <a:lnTo>
                    <a:pt x="480987" y="137553"/>
                  </a:lnTo>
                  <a:lnTo>
                    <a:pt x="473659" y="126784"/>
                  </a:lnTo>
                  <a:lnTo>
                    <a:pt x="470471" y="112661"/>
                  </a:lnTo>
                  <a:lnTo>
                    <a:pt x="547052" y="112661"/>
                  </a:lnTo>
                  <a:lnTo>
                    <a:pt x="547052" y="110007"/>
                  </a:lnTo>
                  <a:close/>
                </a:path>
                <a:path w="1106170" h="241934">
                  <a:moveTo>
                    <a:pt x="649528" y="0"/>
                  </a:moveTo>
                  <a:lnTo>
                    <a:pt x="561327" y="0"/>
                  </a:lnTo>
                  <a:lnTo>
                    <a:pt x="561327" y="165239"/>
                  </a:lnTo>
                  <a:lnTo>
                    <a:pt x="585089" y="165239"/>
                  </a:lnTo>
                  <a:lnTo>
                    <a:pt x="585089" y="88417"/>
                  </a:lnTo>
                  <a:lnTo>
                    <a:pt x="649528" y="88417"/>
                  </a:lnTo>
                  <a:lnTo>
                    <a:pt x="649528" y="67119"/>
                  </a:lnTo>
                  <a:lnTo>
                    <a:pt x="585089" y="67119"/>
                  </a:lnTo>
                  <a:lnTo>
                    <a:pt x="585089" y="21323"/>
                  </a:lnTo>
                  <a:lnTo>
                    <a:pt x="649528" y="21323"/>
                  </a:lnTo>
                  <a:lnTo>
                    <a:pt x="649528" y="0"/>
                  </a:lnTo>
                  <a:close/>
                </a:path>
                <a:path w="1106170" h="241934">
                  <a:moveTo>
                    <a:pt x="681761" y="56451"/>
                  </a:moveTo>
                  <a:lnTo>
                    <a:pt x="660196" y="56451"/>
                  </a:lnTo>
                  <a:lnTo>
                    <a:pt x="660196" y="165239"/>
                  </a:lnTo>
                  <a:lnTo>
                    <a:pt x="681761" y="165239"/>
                  </a:lnTo>
                  <a:lnTo>
                    <a:pt x="681761" y="56451"/>
                  </a:lnTo>
                  <a:close/>
                </a:path>
                <a:path w="1106170" h="241934">
                  <a:moveTo>
                    <a:pt x="683691" y="16217"/>
                  </a:moveTo>
                  <a:lnTo>
                    <a:pt x="677875" y="10642"/>
                  </a:lnTo>
                  <a:lnTo>
                    <a:pt x="664070" y="10642"/>
                  </a:lnTo>
                  <a:lnTo>
                    <a:pt x="658253" y="16713"/>
                  </a:lnTo>
                  <a:lnTo>
                    <a:pt x="658253" y="30022"/>
                  </a:lnTo>
                  <a:lnTo>
                    <a:pt x="664070" y="36080"/>
                  </a:lnTo>
                  <a:lnTo>
                    <a:pt x="677875" y="36080"/>
                  </a:lnTo>
                  <a:lnTo>
                    <a:pt x="683691" y="30276"/>
                  </a:lnTo>
                  <a:lnTo>
                    <a:pt x="683691" y="16217"/>
                  </a:lnTo>
                  <a:close/>
                </a:path>
                <a:path w="1106170" h="241934">
                  <a:moveTo>
                    <a:pt x="791756" y="102958"/>
                  </a:moveTo>
                  <a:lnTo>
                    <a:pt x="779995" y="64300"/>
                  </a:lnTo>
                  <a:lnTo>
                    <a:pt x="754926" y="54267"/>
                  </a:lnTo>
                  <a:lnTo>
                    <a:pt x="746163" y="55372"/>
                  </a:lnTo>
                  <a:lnTo>
                    <a:pt x="737565" y="58547"/>
                  </a:lnTo>
                  <a:lnTo>
                    <a:pt x="729475" y="63576"/>
                  </a:lnTo>
                  <a:lnTo>
                    <a:pt x="722223" y="70256"/>
                  </a:lnTo>
                  <a:lnTo>
                    <a:pt x="722223" y="56451"/>
                  </a:lnTo>
                  <a:lnTo>
                    <a:pt x="700163" y="56451"/>
                  </a:lnTo>
                  <a:lnTo>
                    <a:pt x="700163" y="165239"/>
                  </a:lnTo>
                  <a:lnTo>
                    <a:pt x="722223" y="165239"/>
                  </a:lnTo>
                  <a:lnTo>
                    <a:pt x="722223" y="87464"/>
                  </a:lnTo>
                  <a:lnTo>
                    <a:pt x="727837" y="80797"/>
                  </a:lnTo>
                  <a:lnTo>
                    <a:pt x="734085" y="76022"/>
                  </a:lnTo>
                  <a:lnTo>
                    <a:pt x="740892" y="73152"/>
                  </a:lnTo>
                  <a:lnTo>
                    <a:pt x="748144" y="72199"/>
                  </a:lnTo>
                  <a:lnTo>
                    <a:pt x="758190" y="73914"/>
                  </a:lnTo>
                  <a:lnTo>
                    <a:pt x="764946" y="79349"/>
                  </a:lnTo>
                  <a:lnTo>
                    <a:pt x="768756" y="88963"/>
                  </a:lnTo>
                  <a:lnTo>
                    <a:pt x="769950" y="103200"/>
                  </a:lnTo>
                  <a:lnTo>
                    <a:pt x="769950" y="165239"/>
                  </a:lnTo>
                  <a:lnTo>
                    <a:pt x="791756" y="165239"/>
                  </a:lnTo>
                  <a:lnTo>
                    <a:pt x="791756" y="102958"/>
                  </a:lnTo>
                  <a:close/>
                </a:path>
                <a:path w="1106170" h="241934">
                  <a:moveTo>
                    <a:pt x="836790" y="229323"/>
                  </a:moveTo>
                  <a:lnTo>
                    <a:pt x="833221" y="225869"/>
                  </a:lnTo>
                  <a:lnTo>
                    <a:pt x="824484" y="225869"/>
                  </a:lnTo>
                  <a:lnTo>
                    <a:pt x="821055" y="229323"/>
                  </a:lnTo>
                  <a:lnTo>
                    <a:pt x="821055" y="238048"/>
                  </a:lnTo>
                  <a:lnTo>
                    <a:pt x="824484" y="241477"/>
                  </a:lnTo>
                  <a:lnTo>
                    <a:pt x="833221" y="241477"/>
                  </a:lnTo>
                  <a:lnTo>
                    <a:pt x="836790" y="238048"/>
                  </a:lnTo>
                  <a:lnTo>
                    <a:pt x="836790" y="233667"/>
                  </a:lnTo>
                  <a:lnTo>
                    <a:pt x="836790" y="229323"/>
                  </a:lnTo>
                  <a:close/>
                </a:path>
                <a:path w="1106170" h="241934">
                  <a:moveTo>
                    <a:pt x="889647" y="226402"/>
                  </a:moveTo>
                  <a:lnTo>
                    <a:pt x="883170" y="229323"/>
                  </a:lnTo>
                  <a:lnTo>
                    <a:pt x="878954" y="230365"/>
                  </a:lnTo>
                  <a:lnTo>
                    <a:pt x="874052" y="230365"/>
                  </a:lnTo>
                  <a:lnTo>
                    <a:pt x="865632" y="228981"/>
                  </a:lnTo>
                  <a:lnTo>
                    <a:pt x="859231" y="225018"/>
                  </a:lnTo>
                  <a:lnTo>
                    <a:pt x="855141" y="218782"/>
                  </a:lnTo>
                  <a:lnTo>
                    <a:pt x="853706" y="210553"/>
                  </a:lnTo>
                  <a:lnTo>
                    <a:pt x="855052" y="202603"/>
                  </a:lnTo>
                  <a:lnTo>
                    <a:pt x="858799" y="196329"/>
                  </a:lnTo>
                  <a:lnTo>
                    <a:pt x="864514" y="192201"/>
                  </a:lnTo>
                  <a:lnTo>
                    <a:pt x="871804" y="190715"/>
                  </a:lnTo>
                  <a:lnTo>
                    <a:pt x="874572" y="190715"/>
                  </a:lnTo>
                  <a:lnTo>
                    <a:pt x="877087" y="191122"/>
                  </a:lnTo>
                  <a:lnTo>
                    <a:pt x="882383" y="192976"/>
                  </a:lnTo>
                  <a:lnTo>
                    <a:pt x="885151" y="194284"/>
                  </a:lnTo>
                  <a:lnTo>
                    <a:pt x="888326" y="196405"/>
                  </a:lnTo>
                  <a:lnTo>
                    <a:pt x="888326" y="183845"/>
                  </a:lnTo>
                  <a:lnTo>
                    <a:pt x="881062" y="180682"/>
                  </a:lnTo>
                  <a:lnTo>
                    <a:pt x="877087" y="179768"/>
                  </a:lnTo>
                  <a:lnTo>
                    <a:pt x="871143" y="179768"/>
                  </a:lnTo>
                  <a:lnTo>
                    <a:pt x="859155" y="182003"/>
                  </a:lnTo>
                  <a:lnTo>
                    <a:pt x="849884" y="188328"/>
                  </a:lnTo>
                  <a:lnTo>
                    <a:pt x="843927" y="198158"/>
                  </a:lnTo>
                  <a:lnTo>
                    <a:pt x="841806" y="210947"/>
                  </a:lnTo>
                  <a:lnTo>
                    <a:pt x="843978" y="223532"/>
                  </a:lnTo>
                  <a:lnTo>
                    <a:pt x="850138" y="233159"/>
                  </a:lnTo>
                  <a:lnTo>
                    <a:pt x="859764" y="239318"/>
                  </a:lnTo>
                  <a:lnTo>
                    <a:pt x="872324" y="241477"/>
                  </a:lnTo>
                  <a:lnTo>
                    <a:pt x="878141" y="241477"/>
                  </a:lnTo>
                  <a:lnTo>
                    <a:pt x="883564" y="240423"/>
                  </a:lnTo>
                  <a:lnTo>
                    <a:pt x="889647" y="238048"/>
                  </a:lnTo>
                  <a:lnTo>
                    <a:pt x="889647" y="226402"/>
                  </a:lnTo>
                  <a:close/>
                </a:path>
                <a:path w="1106170" h="241934">
                  <a:moveTo>
                    <a:pt x="903935" y="0"/>
                  </a:moveTo>
                  <a:lnTo>
                    <a:pt x="882116" y="0"/>
                  </a:lnTo>
                  <a:lnTo>
                    <a:pt x="882116" y="58635"/>
                  </a:lnTo>
                  <a:lnTo>
                    <a:pt x="882116" y="77762"/>
                  </a:lnTo>
                  <a:lnTo>
                    <a:pt x="882116" y="147066"/>
                  </a:lnTo>
                  <a:lnTo>
                    <a:pt x="865644" y="147066"/>
                  </a:lnTo>
                  <a:lnTo>
                    <a:pt x="829335" y="127800"/>
                  </a:lnTo>
                  <a:lnTo>
                    <a:pt x="826871" y="111683"/>
                  </a:lnTo>
                  <a:lnTo>
                    <a:pt x="829335" y="95580"/>
                  </a:lnTo>
                  <a:lnTo>
                    <a:pt x="836358" y="83286"/>
                  </a:lnTo>
                  <a:lnTo>
                    <a:pt x="847432" y="75450"/>
                  </a:lnTo>
                  <a:lnTo>
                    <a:pt x="862012" y="72694"/>
                  </a:lnTo>
                  <a:lnTo>
                    <a:pt x="869276" y="72694"/>
                  </a:lnTo>
                  <a:lnTo>
                    <a:pt x="874852" y="74129"/>
                  </a:lnTo>
                  <a:lnTo>
                    <a:pt x="882116" y="77762"/>
                  </a:lnTo>
                  <a:lnTo>
                    <a:pt x="882116" y="58635"/>
                  </a:lnTo>
                  <a:lnTo>
                    <a:pt x="873150" y="55486"/>
                  </a:lnTo>
                  <a:lnTo>
                    <a:pt x="866622" y="54267"/>
                  </a:lnTo>
                  <a:lnTo>
                    <a:pt x="858621" y="54267"/>
                  </a:lnTo>
                  <a:lnTo>
                    <a:pt x="837069" y="58331"/>
                  </a:lnTo>
                  <a:lnTo>
                    <a:pt x="820140" y="69646"/>
                  </a:lnTo>
                  <a:lnTo>
                    <a:pt x="809053" y="86982"/>
                  </a:lnTo>
                  <a:lnTo>
                    <a:pt x="805078" y="109029"/>
                  </a:lnTo>
                  <a:lnTo>
                    <a:pt x="808799" y="132219"/>
                  </a:lnTo>
                  <a:lnTo>
                    <a:pt x="819404" y="149948"/>
                  </a:lnTo>
                  <a:lnTo>
                    <a:pt x="836053" y="161264"/>
                  </a:lnTo>
                  <a:lnTo>
                    <a:pt x="857897" y="165239"/>
                  </a:lnTo>
                  <a:lnTo>
                    <a:pt x="903935" y="165239"/>
                  </a:lnTo>
                  <a:lnTo>
                    <a:pt x="903935" y="147066"/>
                  </a:lnTo>
                  <a:lnTo>
                    <a:pt x="903935" y="72694"/>
                  </a:lnTo>
                  <a:lnTo>
                    <a:pt x="903935" y="58635"/>
                  </a:lnTo>
                  <a:lnTo>
                    <a:pt x="903935" y="0"/>
                  </a:lnTo>
                  <a:close/>
                </a:path>
                <a:path w="1106170" h="241934">
                  <a:moveTo>
                    <a:pt x="956246" y="211493"/>
                  </a:moveTo>
                  <a:lnTo>
                    <a:pt x="953884" y="199301"/>
                  </a:lnTo>
                  <a:lnTo>
                    <a:pt x="948512" y="191401"/>
                  </a:lnTo>
                  <a:lnTo>
                    <a:pt x="947318" y="189623"/>
                  </a:lnTo>
                  <a:lnTo>
                    <a:pt x="944359" y="187744"/>
                  </a:lnTo>
                  <a:lnTo>
                    <a:pt x="944359" y="210959"/>
                  </a:lnTo>
                  <a:lnTo>
                    <a:pt x="942898" y="218808"/>
                  </a:lnTo>
                  <a:lnTo>
                    <a:pt x="938834" y="224993"/>
                  </a:lnTo>
                  <a:lnTo>
                    <a:pt x="932599" y="229057"/>
                  </a:lnTo>
                  <a:lnTo>
                    <a:pt x="924661" y="230517"/>
                  </a:lnTo>
                  <a:lnTo>
                    <a:pt x="916724" y="229069"/>
                  </a:lnTo>
                  <a:lnTo>
                    <a:pt x="910450" y="225056"/>
                  </a:lnTo>
                  <a:lnTo>
                    <a:pt x="906335" y="218909"/>
                  </a:lnTo>
                  <a:lnTo>
                    <a:pt x="904925" y="211493"/>
                  </a:lnTo>
                  <a:lnTo>
                    <a:pt x="904875" y="210959"/>
                  </a:lnTo>
                  <a:lnTo>
                    <a:pt x="906284" y="203161"/>
                  </a:lnTo>
                  <a:lnTo>
                    <a:pt x="910285" y="196926"/>
                  </a:lnTo>
                  <a:lnTo>
                    <a:pt x="916393" y="192862"/>
                  </a:lnTo>
                  <a:lnTo>
                    <a:pt x="924140" y="191401"/>
                  </a:lnTo>
                  <a:lnTo>
                    <a:pt x="932205" y="192874"/>
                  </a:lnTo>
                  <a:lnTo>
                    <a:pt x="938618" y="196964"/>
                  </a:lnTo>
                  <a:lnTo>
                    <a:pt x="942835" y="203161"/>
                  </a:lnTo>
                  <a:lnTo>
                    <a:pt x="944359" y="210959"/>
                  </a:lnTo>
                  <a:lnTo>
                    <a:pt x="944359" y="187744"/>
                  </a:lnTo>
                  <a:lnTo>
                    <a:pt x="937323" y="183248"/>
                  </a:lnTo>
                  <a:lnTo>
                    <a:pt x="924801" y="180962"/>
                  </a:lnTo>
                  <a:lnTo>
                    <a:pt x="912050" y="183248"/>
                  </a:lnTo>
                  <a:lnTo>
                    <a:pt x="901928" y="189585"/>
                  </a:lnTo>
                  <a:lnTo>
                    <a:pt x="895235" y="199174"/>
                  </a:lnTo>
                  <a:lnTo>
                    <a:pt x="892873" y="210959"/>
                  </a:lnTo>
                  <a:lnTo>
                    <a:pt x="892886" y="211493"/>
                  </a:lnTo>
                  <a:lnTo>
                    <a:pt x="895235" y="223189"/>
                  </a:lnTo>
                  <a:lnTo>
                    <a:pt x="901865" y="232791"/>
                  </a:lnTo>
                  <a:lnTo>
                    <a:pt x="911834" y="239166"/>
                  </a:lnTo>
                  <a:lnTo>
                    <a:pt x="924267" y="241490"/>
                  </a:lnTo>
                  <a:lnTo>
                    <a:pt x="937018" y="239217"/>
                  </a:lnTo>
                  <a:lnTo>
                    <a:pt x="947153" y="232930"/>
                  </a:lnTo>
                  <a:lnTo>
                    <a:pt x="948842" y="230517"/>
                  </a:lnTo>
                  <a:lnTo>
                    <a:pt x="953833" y="223418"/>
                  </a:lnTo>
                  <a:lnTo>
                    <a:pt x="956246" y="211493"/>
                  </a:lnTo>
                  <a:close/>
                </a:path>
                <a:path w="1106170" h="241934">
                  <a:moveTo>
                    <a:pt x="1013929" y="110007"/>
                  </a:moveTo>
                  <a:lnTo>
                    <a:pt x="1012431" y="99822"/>
                  </a:lnTo>
                  <a:lnTo>
                    <a:pt x="1010564" y="86982"/>
                  </a:lnTo>
                  <a:lnTo>
                    <a:pt x="1002906" y="72923"/>
                  </a:lnTo>
                  <a:lnTo>
                    <a:pt x="1000988" y="69418"/>
                  </a:lnTo>
                  <a:lnTo>
                    <a:pt x="992619" y="63157"/>
                  </a:lnTo>
                  <a:lnTo>
                    <a:pt x="992619" y="99822"/>
                  </a:lnTo>
                  <a:lnTo>
                    <a:pt x="937856" y="99822"/>
                  </a:lnTo>
                  <a:lnTo>
                    <a:pt x="941374" y="88353"/>
                  </a:lnTo>
                  <a:lnTo>
                    <a:pt x="947432" y="79921"/>
                  </a:lnTo>
                  <a:lnTo>
                    <a:pt x="955840" y="74701"/>
                  </a:lnTo>
                  <a:lnTo>
                    <a:pt x="966457" y="72923"/>
                  </a:lnTo>
                  <a:lnTo>
                    <a:pt x="976909" y="74701"/>
                  </a:lnTo>
                  <a:lnTo>
                    <a:pt x="984897" y="79921"/>
                  </a:lnTo>
                  <a:lnTo>
                    <a:pt x="990193" y="88353"/>
                  </a:lnTo>
                  <a:lnTo>
                    <a:pt x="992619" y="99822"/>
                  </a:lnTo>
                  <a:lnTo>
                    <a:pt x="992619" y="63157"/>
                  </a:lnTo>
                  <a:lnTo>
                    <a:pt x="986028" y="58204"/>
                  </a:lnTo>
                  <a:lnTo>
                    <a:pt x="966457" y="54267"/>
                  </a:lnTo>
                  <a:lnTo>
                    <a:pt x="945857" y="58343"/>
                  </a:lnTo>
                  <a:lnTo>
                    <a:pt x="929855" y="69799"/>
                  </a:lnTo>
                  <a:lnTo>
                    <a:pt x="919492" y="87477"/>
                  </a:lnTo>
                  <a:lnTo>
                    <a:pt x="915809" y="110223"/>
                  </a:lnTo>
                  <a:lnTo>
                    <a:pt x="916762" y="122339"/>
                  </a:lnTo>
                  <a:lnTo>
                    <a:pt x="939774" y="159143"/>
                  </a:lnTo>
                  <a:lnTo>
                    <a:pt x="969365" y="167424"/>
                  </a:lnTo>
                  <a:lnTo>
                    <a:pt x="981125" y="166712"/>
                  </a:lnTo>
                  <a:lnTo>
                    <a:pt x="991755" y="164452"/>
                  </a:lnTo>
                  <a:lnTo>
                    <a:pt x="1001852" y="160464"/>
                  </a:lnTo>
                  <a:lnTo>
                    <a:pt x="1011999" y="154571"/>
                  </a:lnTo>
                  <a:lnTo>
                    <a:pt x="1011999" y="146824"/>
                  </a:lnTo>
                  <a:lnTo>
                    <a:pt x="1011999" y="133502"/>
                  </a:lnTo>
                  <a:lnTo>
                    <a:pt x="1002728" y="139369"/>
                  </a:lnTo>
                  <a:lnTo>
                    <a:pt x="993089" y="143522"/>
                  </a:lnTo>
                  <a:lnTo>
                    <a:pt x="983094" y="145999"/>
                  </a:lnTo>
                  <a:lnTo>
                    <a:pt x="972743" y="146824"/>
                  </a:lnTo>
                  <a:lnTo>
                    <a:pt x="958799" y="144411"/>
                  </a:lnTo>
                  <a:lnTo>
                    <a:pt x="947877" y="137553"/>
                  </a:lnTo>
                  <a:lnTo>
                    <a:pt x="940536" y="126784"/>
                  </a:lnTo>
                  <a:lnTo>
                    <a:pt x="937361" y="112661"/>
                  </a:lnTo>
                  <a:lnTo>
                    <a:pt x="1013929" y="112661"/>
                  </a:lnTo>
                  <a:lnTo>
                    <a:pt x="1013929" y="110007"/>
                  </a:lnTo>
                  <a:close/>
                </a:path>
                <a:path w="1106170" h="241934">
                  <a:moveTo>
                    <a:pt x="1048512" y="199974"/>
                  </a:moveTo>
                  <a:lnTo>
                    <a:pt x="1047838" y="195224"/>
                  </a:lnTo>
                  <a:lnTo>
                    <a:pt x="1046518" y="191922"/>
                  </a:lnTo>
                  <a:lnTo>
                    <a:pt x="1043876" y="184518"/>
                  </a:lnTo>
                  <a:lnTo>
                    <a:pt x="1036866" y="179768"/>
                  </a:lnTo>
                  <a:lnTo>
                    <a:pt x="1021549" y="179768"/>
                  </a:lnTo>
                  <a:lnTo>
                    <a:pt x="1015466" y="183057"/>
                  </a:lnTo>
                  <a:lnTo>
                    <a:pt x="1008976" y="190461"/>
                  </a:lnTo>
                  <a:lnTo>
                    <a:pt x="1005027" y="183578"/>
                  </a:lnTo>
                  <a:lnTo>
                    <a:pt x="998816" y="179768"/>
                  </a:lnTo>
                  <a:lnTo>
                    <a:pt x="985596" y="179768"/>
                  </a:lnTo>
                  <a:lnTo>
                    <a:pt x="980046" y="182524"/>
                  </a:lnTo>
                  <a:lnTo>
                    <a:pt x="973836" y="188734"/>
                  </a:lnTo>
                  <a:lnTo>
                    <a:pt x="973836" y="180949"/>
                  </a:lnTo>
                  <a:lnTo>
                    <a:pt x="962202" y="180949"/>
                  </a:lnTo>
                  <a:lnTo>
                    <a:pt x="962202" y="240296"/>
                  </a:lnTo>
                  <a:lnTo>
                    <a:pt x="973836" y="240296"/>
                  </a:lnTo>
                  <a:lnTo>
                    <a:pt x="973836" y="197192"/>
                  </a:lnTo>
                  <a:lnTo>
                    <a:pt x="978979" y="191643"/>
                  </a:lnTo>
                  <a:lnTo>
                    <a:pt x="982687" y="189661"/>
                  </a:lnTo>
                  <a:lnTo>
                    <a:pt x="996569" y="189661"/>
                  </a:lnTo>
                  <a:lnTo>
                    <a:pt x="999604" y="194157"/>
                  </a:lnTo>
                  <a:lnTo>
                    <a:pt x="999604" y="240296"/>
                  </a:lnTo>
                  <a:lnTo>
                    <a:pt x="1011364" y="240296"/>
                  </a:lnTo>
                  <a:lnTo>
                    <a:pt x="1011364" y="197192"/>
                  </a:lnTo>
                  <a:lnTo>
                    <a:pt x="1015466" y="192430"/>
                  </a:lnTo>
                  <a:lnTo>
                    <a:pt x="1020216" y="189801"/>
                  </a:lnTo>
                  <a:lnTo>
                    <a:pt x="1032649" y="189801"/>
                  </a:lnTo>
                  <a:lnTo>
                    <a:pt x="1036739" y="195224"/>
                  </a:lnTo>
                  <a:lnTo>
                    <a:pt x="1036739" y="240296"/>
                  </a:lnTo>
                  <a:lnTo>
                    <a:pt x="1048512" y="240296"/>
                  </a:lnTo>
                  <a:lnTo>
                    <a:pt x="1048512" y="199974"/>
                  </a:lnTo>
                  <a:close/>
                </a:path>
                <a:path w="1106170" h="241934">
                  <a:moveTo>
                    <a:pt x="1105979" y="66611"/>
                  </a:moveTo>
                  <a:lnTo>
                    <a:pt x="1099489" y="61214"/>
                  </a:lnTo>
                  <a:lnTo>
                    <a:pt x="1093089" y="57353"/>
                  </a:lnTo>
                  <a:lnTo>
                    <a:pt x="1086777" y="55041"/>
                  </a:lnTo>
                  <a:lnTo>
                    <a:pt x="1080554" y="54267"/>
                  </a:lnTo>
                  <a:lnTo>
                    <a:pt x="1072781" y="55689"/>
                  </a:lnTo>
                  <a:lnTo>
                    <a:pt x="1065199" y="60147"/>
                  </a:lnTo>
                  <a:lnTo>
                    <a:pt x="1057490" y="67970"/>
                  </a:lnTo>
                  <a:lnTo>
                    <a:pt x="1049312" y="79463"/>
                  </a:lnTo>
                  <a:lnTo>
                    <a:pt x="1048575" y="81407"/>
                  </a:lnTo>
                  <a:lnTo>
                    <a:pt x="1048092" y="81407"/>
                  </a:lnTo>
                  <a:lnTo>
                    <a:pt x="1048092" y="56451"/>
                  </a:lnTo>
                  <a:lnTo>
                    <a:pt x="1026515" y="56451"/>
                  </a:lnTo>
                  <a:lnTo>
                    <a:pt x="1026515" y="165239"/>
                  </a:lnTo>
                  <a:lnTo>
                    <a:pt x="1048092" y="165239"/>
                  </a:lnTo>
                  <a:lnTo>
                    <a:pt x="1048092" y="108292"/>
                  </a:lnTo>
                  <a:lnTo>
                    <a:pt x="1050163" y="95415"/>
                  </a:lnTo>
                  <a:lnTo>
                    <a:pt x="1055751" y="84772"/>
                  </a:lnTo>
                  <a:lnTo>
                    <a:pt x="1063929" y="77533"/>
                  </a:lnTo>
                  <a:lnTo>
                    <a:pt x="1073772" y="74866"/>
                  </a:lnTo>
                  <a:lnTo>
                    <a:pt x="1079588" y="74866"/>
                  </a:lnTo>
                  <a:lnTo>
                    <a:pt x="1087818" y="78968"/>
                  </a:lnTo>
                  <a:lnTo>
                    <a:pt x="1094613" y="85521"/>
                  </a:lnTo>
                  <a:lnTo>
                    <a:pt x="1105979" y="66611"/>
                  </a:lnTo>
                  <a:close/>
                </a:path>
              </a:pathLst>
            </a:custGeom>
            <a:solidFill>
              <a:srgbClr val="211F1F">
                <a:alpha val="6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14">
              <a:extLst>
                <a:ext uri="{FF2B5EF4-FFF2-40B4-BE49-F238E27FC236}">
                  <a16:creationId xmlns:a16="http://schemas.microsoft.com/office/drawing/2014/main" id="{F713B806-C5C2-9A74-CB89-7C5AC44AD702}"/>
                </a:ext>
              </a:extLst>
            </p:cNvPr>
            <p:cNvSpPr/>
            <p:nvPr/>
          </p:nvSpPr>
          <p:spPr>
            <a:xfrm>
              <a:off x="10767118" y="6622174"/>
              <a:ext cx="112395" cy="328930"/>
            </a:xfrm>
            <a:custGeom>
              <a:avLst/>
              <a:gdLst/>
              <a:ahLst/>
              <a:cxnLst/>
              <a:rect l="l" t="t" r="r" b="b"/>
              <a:pathLst>
                <a:path w="112395" h="328929">
                  <a:moveTo>
                    <a:pt x="111874" y="0"/>
                  </a:moveTo>
                  <a:lnTo>
                    <a:pt x="0" y="31800"/>
                  </a:lnTo>
                  <a:lnTo>
                    <a:pt x="0" y="290398"/>
                  </a:lnTo>
                  <a:lnTo>
                    <a:pt x="111874" y="328549"/>
                  </a:lnTo>
                  <a:lnTo>
                    <a:pt x="111874" y="0"/>
                  </a:lnTo>
                  <a:close/>
                </a:path>
              </a:pathLst>
            </a:custGeom>
            <a:solidFill>
              <a:srgbClr val="231F20">
                <a:alpha val="6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15">
              <a:extLst>
                <a:ext uri="{FF2B5EF4-FFF2-40B4-BE49-F238E27FC236}">
                  <a16:creationId xmlns:a16="http://schemas.microsoft.com/office/drawing/2014/main" id="{03909605-8BD9-3751-65CB-23660546A706}"/>
                </a:ext>
              </a:extLst>
            </p:cNvPr>
            <p:cNvSpPr/>
            <p:nvPr/>
          </p:nvSpPr>
          <p:spPr>
            <a:xfrm>
              <a:off x="10841307" y="6769579"/>
              <a:ext cx="19685" cy="32384"/>
            </a:xfrm>
            <a:custGeom>
              <a:avLst/>
              <a:gdLst/>
              <a:ahLst/>
              <a:cxnLst/>
              <a:rect l="l" t="t" r="r" b="b"/>
              <a:pathLst>
                <a:path w="19684" h="32384">
                  <a:moveTo>
                    <a:pt x="14795" y="0"/>
                  </a:moveTo>
                  <a:lnTo>
                    <a:pt x="4279" y="0"/>
                  </a:lnTo>
                  <a:lnTo>
                    <a:pt x="0" y="7099"/>
                  </a:lnTo>
                  <a:lnTo>
                    <a:pt x="0" y="15887"/>
                  </a:lnTo>
                  <a:lnTo>
                    <a:pt x="0" y="24676"/>
                  </a:lnTo>
                  <a:lnTo>
                    <a:pt x="4279" y="31788"/>
                  </a:lnTo>
                  <a:lnTo>
                    <a:pt x="14795" y="31788"/>
                  </a:lnTo>
                  <a:lnTo>
                    <a:pt x="19075" y="24676"/>
                  </a:lnTo>
                  <a:lnTo>
                    <a:pt x="19075" y="7099"/>
                  </a:lnTo>
                  <a:lnTo>
                    <a:pt x="14795" y="0"/>
                  </a:lnTo>
                  <a:close/>
                </a:path>
              </a:pathLst>
            </a:custGeom>
            <a:solidFill>
              <a:srgbClr val="FFFFFF">
                <a:alpha val="6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1" name="object 16">
            <a:extLst>
              <a:ext uri="{FF2B5EF4-FFF2-40B4-BE49-F238E27FC236}">
                <a16:creationId xmlns:a16="http://schemas.microsoft.com/office/drawing/2014/main" id="{D102E138-CD8D-6266-48A6-2D03281DE22E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766208" y="4980220"/>
            <a:ext cx="862655" cy="243742"/>
          </a:xfrm>
          <a:prstGeom prst="rect">
            <a:avLst/>
          </a:prstGeom>
        </p:spPr>
      </p:pic>
      <p:pic>
        <p:nvPicPr>
          <p:cNvPr id="42" name="object 17">
            <a:extLst>
              <a:ext uri="{FF2B5EF4-FFF2-40B4-BE49-F238E27FC236}">
                <a16:creationId xmlns:a16="http://schemas.microsoft.com/office/drawing/2014/main" id="{494412BF-7BEB-8E15-9C6B-F2D6B4106674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767123" y="5989758"/>
            <a:ext cx="1000113" cy="338257"/>
          </a:xfrm>
          <a:prstGeom prst="rect">
            <a:avLst/>
          </a:prstGeom>
        </p:spPr>
      </p:pic>
      <p:pic>
        <p:nvPicPr>
          <p:cNvPr id="43" name="object 18">
            <a:extLst>
              <a:ext uri="{FF2B5EF4-FFF2-40B4-BE49-F238E27FC236}">
                <a16:creationId xmlns:a16="http://schemas.microsoft.com/office/drawing/2014/main" id="{FBB25F97-3025-FCDE-8769-F6FAC244D09E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767121" y="5561927"/>
            <a:ext cx="1499270" cy="127412"/>
          </a:xfrm>
          <a:prstGeom prst="rect">
            <a:avLst/>
          </a:prstGeom>
        </p:spPr>
      </p:pic>
      <p:pic>
        <p:nvPicPr>
          <p:cNvPr id="44" name="object 19">
            <a:extLst>
              <a:ext uri="{FF2B5EF4-FFF2-40B4-BE49-F238E27FC236}">
                <a16:creationId xmlns:a16="http://schemas.microsoft.com/office/drawing/2014/main" id="{8D220E07-0F0F-DAAE-3499-7D8A8446B9A9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767111" y="7744204"/>
            <a:ext cx="1227498" cy="268122"/>
          </a:xfrm>
          <a:prstGeom prst="rect">
            <a:avLst/>
          </a:prstGeom>
        </p:spPr>
      </p:pic>
      <p:pic>
        <p:nvPicPr>
          <p:cNvPr id="45" name="object 20">
            <a:extLst>
              <a:ext uri="{FF2B5EF4-FFF2-40B4-BE49-F238E27FC236}">
                <a16:creationId xmlns:a16="http://schemas.microsoft.com/office/drawing/2014/main" id="{75D430C9-38C9-5479-1696-6871E3D1D512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767117" y="7244884"/>
            <a:ext cx="1057362" cy="204851"/>
          </a:xfrm>
          <a:prstGeom prst="rect">
            <a:avLst/>
          </a:prstGeom>
        </p:spPr>
      </p:pic>
      <p:pic>
        <p:nvPicPr>
          <p:cNvPr id="46" name="object 21">
            <a:extLst>
              <a:ext uri="{FF2B5EF4-FFF2-40B4-BE49-F238E27FC236}">
                <a16:creationId xmlns:a16="http://schemas.microsoft.com/office/drawing/2014/main" id="{380D276A-AF9A-39E9-0232-ABF2634BD326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767123" y="8344685"/>
            <a:ext cx="1134613" cy="168976"/>
          </a:xfrm>
          <a:prstGeom prst="rect">
            <a:avLst/>
          </a:prstGeom>
        </p:spPr>
      </p:pic>
      <p:pic>
        <p:nvPicPr>
          <p:cNvPr id="47" name="object 22">
            <a:extLst>
              <a:ext uri="{FF2B5EF4-FFF2-40B4-BE49-F238E27FC236}">
                <a16:creationId xmlns:a16="http://schemas.microsoft.com/office/drawing/2014/main" id="{0D036D5B-1CE4-7AAE-64D3-920B521908DD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356455" y="3366401"/>
            <a:ext cx="5230393" cy="2804883"/>
          </a:xfrm>
          <a:prstGeom prst="rect">
            <a:avLst/>
          </a:prstGeom>
        </p:spPr>
      </p:pic>
      <p:sp>
        <p:nvSpPr>
          <p:cNvPr id="48" name="object 23">
            <a:extLst>
              <a:ext uri="{FF2B5EF4-FFF2-40B4-BE49-F238E27FC236}">
                <a16:creationId xmlns:a16="http://schemas.microsoft.com/office/drawing/2014/main" id="{DBD14ED4-3F46-0492-0B3D-15E023E77170}"/>
              </a:ext>
            </a:extLst>
          </p:cNvPr>
          <p:cNvSpPr txBox="1"/>
          <p:nvPr/>
        </p:nvSpPr>
        <p:spPr>
          <a:xfrm>
            <a:off x="5836052" y="5829141"/>
            <a:ext cx="3563620" cy="148018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r>
              <a:rPr sz="2550" b="1" i="1" spc="45" dirty="0">
                <a:solidFill>
                  <a:srgbClr val="58595B"/>
                </a:solidFill>
                <a:latin typeface="Adobe Garamond Pro Semibold"/>
                <a:cs typeface="Adobe Garamond Pro Semibold"/>
              </a:rPr>
              <a:t>coldwellbankerluxury.com</a:t>
            </a:r>
            <a:endParaRPr sz="2550">
              <a:latin typeface="Adobe Garamond Pro Semibold"/>
              <a:cs typeface="Adobe Garamond Pro Semibold"/>
            </a:endParaRPr>
          </a:p>
          <a:p>
            <a:pPr marL="1002665" marR="30480" indent="315595" algn="r">
              <a:lnSpc>
                <a:spcPct val="134600"/>
              </a:lnSpc>
              <a:spcBef>
                <a:spcPts val="2075"/>
              </a:spcBef>
            </a:pPr>
            <a:r>
              <a:rPr sz="1300" spc="-10" dirty="0">
                <a:solidFill>
                  <a:srgbClr val="58595B"/>
                </a:solidFill>
                <a:latin typeface="Roboto Light"/>
                <a:cs typeface="Roboto Light"/>
              </a:rPr>
              <a:t>Coldwell</a:t>
            </a:r>
            <a:r>
              <a:rPr sz="1300" spc="-7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300" dirty="0">
                <a:solidFill>
                  <a:srgbClr val="58595B"/>
                </a:solidFill>
                <a:latin typeface="Roboto Light"/>
                <a:cs typeface="Roboto Light"/>
              </a:rPr>
              <a:t>Banker</a:t>
            </a:r>
            <a:r>
              <a:rPr sz="1125" baseline="33333" dirty="0">
                <a:solidFill>
                  <a:srgbClr val="58595B"/>
                </a:solidFill>
                <a:latin typeface="Roboto Light"/>
                <a:cs typeface="Roboto Light"/>
              </a:rPr>
              <a:t>®</a:t>
            </a:r>
            <a:r>
              <a:rPr sz="1125" spc="89" baseline="33333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300" spc="-10" dirty="0">
                <a:solidFill>
                  <a:srgbClr val="58595B"/>
                </a:solidFill>
                <a:latin typeface="Roboto Light"/>
                <a:cs typeface="Roboto Light"/>
              </a:rPr>
              <a:t>automatically </a:t>
            </a:r>
            <a:r>
              <a:rPr sz="1300" spc="-20" dirty="0">
                <a:solidFill>
                  <a:srgbClr val="58595B"/>
                </a:solidFill>
                <a:latin typeface="Roboto Light"/>
                <a:cs typeface="Roboto Light"/>
              </a:rPr>
              <a:t>syndicates</a:t>
            </a:r>
            <a:r>
              <a:rPr sz="1300" spc="-3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300" spc="-10" dirty="0">
                <a:solidFill>
                  <a:srgbClr val="58595B"/>
                </a:solidFill>
                <a:latin typeface="Roboto Light"/>
                <a:cs typeface="Roboto Light"/>
              </a:rPr>
              <a:t>listings</a:t>
            </a:r>
            <a:r>
              <a:rPr sz="1300" spc="-3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300" dirty="0">
                <a:solidFill>
                  <a:srgbClr val="58595B"/>
                </a:solidFill>
                <a:latin typeface="Roboto Light"/>
                <a:cs typeface="Roboto Light"/>
              </a:rPr>
              <a:t>to</a:t>
            </a:r>
            <a:r>
              <a:rPr sz="1300" spc="-3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300" dirty="0">
                <a:solidFill>
                  <a:srgbClr val="58595B"/>
                </a:solidFill>
                <a:latin typeface="Roboto Light"/>
                <a:cs typeface="Roboto Light"/>
              </a:rPr>
              <a:t>the</a:t>
            </a:r>
            <a:r>
              <a:rPr sz="1300" spc="-3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300" spc="-10" dirty="0">
                <a:solidFill>
                  <a:srgbClr val="58595B"/>
                </a:solidFill>
                <a:latin typeface="Roboto Light"/>
                <a:cs typeface="Roboto Light"/>
              </a:rPr>
              <a:t>real</a:t>
            </a:r>
            <a:r>
              <a:rPr sz="1300" spc="-3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300" spc="-10" dirty="0">
                <a:solidFill>
                  <a:srgbClr val="58595B"/>
                </a:solidFill>
                <a:latin typeface="Roboto Light"/>
                <a:cs typeface="Roboto Light"/>
              </a:rPr>
              <a:t>estate industry's</a:t>
            </a:r>
            <a:r>
              <a:rPr sz="1300" spc="-3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300" dirty="0">
                <a:solidFill>
                  <a:srgbClr val="58595B"/>
                </a:solidFill>
                <a:latin typeface="Roboto Light"/>
                <a:cs typeface="Roboto Light"/>
              </a:rPr>
              <a:t>most</a:t>
            </a:r>
            <a:r>
              <a:rPr sz="13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300" spc="-10" dirty="0">
                <a:solidFill>
                  <a:srgbClr val="58595B"/>
                </a:solidFill>
                <a:latin typeface="Roboto Light"/>
                <a:cs typeface="Roboto Light"/>
              </a:rPr>
              <a:t>visited</a:t>
            </a:r>
            <a:r>
              <a:rPr sz="13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300" spc="-10" dirty="0">
                <a:solidFill>
                  <a:srgbClr val="58595B"/>
                </a:solidFill>
                <a:latin typeface="Roboto Light"/>
                <a:cs typeface="Roboto Light"/>
              </a:rPr>
              <a:t>websites.</a:t>
            </a:r>
            <a:endParaRPr sz="1300">
              <a:latin typeface="Roboto Light"/>
              <a:cs typeface="Roboto Light"/>
            </a:endParaRPr>
          </a:p>
        </p:txBody>
      </p:sp>
      <p:grpSp>
        <p:nvGrpSpPr>
          <p:cNvPr id="49" name="object 24">
            <a:extLst>
              <a:ext uri="{FF2B5EF4-FFF2-40B4-BE49-F238E27FC236}">
                <a16:creationId xmlns:a16="http://schemas.microsoft.com/office/drawing/2014/main" id="{67186AB1-0C90-22CD-72D1-A436B24031A7}"/>
              </a:ext>
            </a:extLst>
          </p:cNvPr>
          <p:cNvGrpSpPr/>
          <p:nvPr/>
        </p:nvGrpSpPr>
        <p:grpSpPr>
          <a:xfrm>
            <a:off x="5213365" y="3757083"/>
            <a:ext cx="2518410" cy="1579245"/>
            <a:chOff x="5213365" y="3757083"/>
            <a:chExt cx="2518410" cy="1579245"/>
          </a:xfrm>
        </p:grpSpPr>
        <p:sp>
          <p:nvSpPr>
            <p:cNvPr id="50" name="object 25">
              <a:extLst>
                <a:ext uri="{FF2B5EF4-FFF2-40B4-BE49-F238E27FC236}">
                  <a16:creationId xmlns:a16="http://schemas.microsoft.com/office/drawing/2014/main" id="{21C72E85-FCFA-0B30-4E5A-E6F8BC0D1050}"/>
                </a:ext>
              </a:extLst>
            </p:cNvPr>
            <p:cNvSpPr/>
            <p:nvPr/>
          </p:nvSpPr>
          <p:spPr>
            <a:xfrm>
              <a:off x="5213365" y="3757083"/>
              <a:ext cx="2518410" cy="1579245"/>
            </a:xfrm>
            <a:custGeom>
              <a:avLst/>
              <a:gdLst/>
              <a:ahLst/>
              <a:cxnLst/>
              <a:rect l="l" t="t" r="r" b="b"/>
              <a:pathLst>
                <a:path w="2518409" h="1579245">
                  <a:moveTo>
                    <a:pt x="2518206" y="0"/>
                  </a:moveTo>
                  <a:lnTo>
                    <a:pt x="0" y="0"/>
                  </a:lnTo>
                  <a:lnTo>
                    <a:pt x="0" y="1579003"/>
                  </a:lnTo>
                  <a:lnTo>
                    <a:pt x="1985416" y="1579003"/>
                  </a:lnTo>
                  <a:lnTo>
                    <a:pt x="1985416" y="576618"/>
                  </a:lnTo>
                  <a:lnTo>
                    <a:pt x="1991009" y="548922"/>
                  </a:lnTo>
                  <a:lnTo>
                    <a:pt x="2006260" y="526303"/>
                  </a:lnTo>
                  <a:lnTo>
                    <a:pt x="2028878" y="511052"/>
                  </a:lnTo>
                  <a:lnTo>
                    <a:pt x="2056574" y="505460"/>
                  </a:lnTo>
                  <a:lnTo>
                    <a:pt x="2518206" y="505460"/>
                  </a:lnTo>
                  <a:lnTo>
                    <a:pt x="2518206" y="0"/>
                  </a:lnTo>
                  <a:close/>
                </a:path>
              </a:pathLst>
            </a:custGeom>
            <a:solidFill>
              <a:srgbClr val="EBE9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26">
              <a:extLst>
                <a:ext uri="{FF2B5EF4-FFF2-40B4-BE49-F238E27FC236}">
                  <a16:creationId xmlns:a16="http://schemas.microsoft.com/office/drawing/2014/main" id="{2BC7F8FA-D5B8-D54B-254B-899DEB432D24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213375" y="3816844"/>
              <a:ext cx="2518194" cy="139623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163606" y="3060700"/>
            <a:ext cx="529543" cy="3810000"/>
          </a:xfrm>
          <a:custGeom>
            <a:avLst/>
            <a:gdLst/>
            <a:ahLst/>
            <a:cxnLst/>
            <a:rect l="l" t="t" r="r" b="b"/>
            <a:pathLst>
              <a:path h="5501005">
                <a:moveTo>
                  <a:pt x="0" y="0"/>
                </a:moveTo>
                <a:lnTo>
                  <a:pt x="0" y="5500751"/>
                </a:lnTo>
              </a:path>
            </a:pathLst>
          </a:custGeom>
          <a:ln w="3175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657721" y="979662"/>
            <a:ext cx="6069663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1043305" algn="l"/>
                <a:tab pos="3775075" algn="l"/>
              </a:tabLst>
            </a:pPr>
            <a:r>
              <a:rPr spc="300" dirty="0"/>
              <a:t>ELITE</a:t>
            </a:r>
            <a:r>
              <a:rPr lang="en-US" spc="300" dirty="0"/>
              <a:t> </a:t>
            </a:r>
            <a:r>
              <a:rPr spc="300" dirty="0"/>
              <a:t>INTERNATIONAL</a:t>
            </a:r>
            <a:r>
              <a:rPr lang="en-US" spc="300" dirty="0"/>
              <a:t> </a:t>
            </a:r>
            <a:r>
              <a:rPr spc="300" dirty="0"/>
              <a:t>SYNDICATION</a:t>
            </a:r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FEB5AC69-2938-976D-E018-D97F80B72B3C}"/>
              </a:ext>
            </a:extLst>
          </p:cNvPr>
          <p:cNvSpPr txBox="1"/>
          <p:nvPr/>
        </p:nvSpPr>
        <p:spPr>
          <a:xfrm>
            <a:off x="6349017" y="3097429"/>
            <a:ext cx="844550" cy="6997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400" i="1" spc="-130" dirty="0">
                <a:solidFill>
                  <a:srgbClr val="A7A9AC"/>
                </a:solidFill>
                <a:latin typeface="Adobe Garamond Pro"/>
                <a:cs typeface="Adobe Garamond Pro"/>
              </a:rPr>
              <a:t>91+</a:t>
            </a:r>
            <a:endParaRPr sz="4400">
              <a:latin typeface="Adobe Garamond Pro"/>
              <a:cs typeface="Adobe Garamond Pro"/>
            </a:endParaRPr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id="{AE6317D8-42F8-673C-3A56-C7C57451118F}"/>
              </a:ext>
            </a:extLst>
          </p:cNvPr>
          <p:cNvSpPr txBox="1"/>
          <p:nvPr/>
        </p:nvSpPr>
        <p:spPr>
          <a:xfrm>
            <a:off x="6421901" y="3775491"/>
            <a:ext cx="71120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55" dirty="0">
                <a:solidFill>
                  <a:srgbClr val="6D6E71"/>
                </a:solidFill>
                <a:latin typeface="Roboto"/>
                <a:cs typeface="Roboto"/>
              </a:rPr>
              <a:t>PORTALS</a:t>
            </a:r>
            <a:endParaRPr sz="1100">
              <a:latin typeface="Roboto"/>
              <a:cs typeface="Roboto"/>
            </a:endParaRPr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1B1EC6B8-6A96-ACC5-91EE-DDD402457586}"/>
              </a:ext>
            </a:extLst>
          </p:cNvPr>
          <p:cNvSpPr txBox="1"/>
          <p:nvPr/>
        </p:nvSpPr>
        <p:spPr>
          <a:xfrm>
            <a:off x="6332239" y="4234474"/>
            <a:ext cx="890905" cy="1020444"/>
          </a:xfrm>
          <a:prstGeom prst="rect">
            <a:avLst/>
          </a:prstGeom>
        </p:spPr>
        <p:txBody>
          <a:bodyPr vert="horz" wrap="square" lIns="0" tIns="137795" rIns="0" bIns="0" rtlCol="0">
            <a:spAutoFit/>
          </a:bodyPr>
          <a:lstStyle/>
          <a:p>
            <a:pPr marL="23495">
              <a:lnSpc>
                <a:spcPct val="100000"/>
              </a:lnSpc>
              <a:spcBef>
                <a:spcPts val="1085"/>
              </a:spcBef>
            </a:pPr>
            <a:r>
              <a:rPr sz="4400" i="1" spc="-35" dirty="0">
                <a:solidFill>
                  <a:srgbClr val="A7A9AC"/>
                </a:solidFill>
                <a:latin typeface="Adobe Garamond Pro"/>
                <a:cs typeface="Adobe Garamond Pro"/>
              </a:rPr>
              <a:t>50+</a:t>
            </a:r>
            <a:endParaRPr sz="4400">
              <a:latin typeface="Adobe Garamond Pro"/>
              <a:cs typeface="Adobe Garamond Pro"/>
            </a:endParaRPr>
          </a:p>
          <a:p>
            <a:pPr marL="12700">
              <a:lnSpc>
                <a:spcPct val="100000"/>
              </a:lnSpc>
              <a:spcBef>
                <a:spcPts val="245"/>
              </a:spcBef>
            </a:pPr>
            <a:r>
              <a:rPr sz="1100" b="1" spc="75" dirty="0">
                <a:solidFill>
                  <a:srgbClr val="6D6E71"/>
                </a:solidFill>
                <a:latin typeface="Roboto"/>
                <a:cs typeface="Roboto"/>
              </a:rPr>
              <a:t>COUNTRIES</a:t>
            </a:r>
            <a:endParaRPr sz="1100">
              <a:latin typeface="Roboto"/>
              <a:cs typeface="Roboto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146A4C2B-03FD-EC65-70FE-9CD2B1B1DAAA}"/>
              </a:ext>
            </a:extLst>
          </p:cNvPr>
          <p:cNvSpPr txBox="1"/>
          <p:nvPr/>
        </p:nvSpPr>
        <p:spPr>
          <a:xfrm>
            <a:off x="5980844" y="5520350"/>
            <a:ext cx="1595755" cy="1271905"/>
          </a:xfrm>
          <a:prstGeom prst="rect">
            <a:avLst/>
          </a:prstGeom>
        </p:spPr>
        <p:txBody>
          <a:bodyPr vert="horz" wrap="square" lIns="0" tIns="137795" rIns="0" bIns="0" rtlCol="0">
            <a:spAutoFit/>
          </a:bodyPr>
          <a:lstStyle/>
          <a:p>
            <a:pPr marR="10160" algn="ctr">
              <a:lnSpc>
                <a:spcPct val="100000"/>
              </a:lnSpc>
              <a:spcBef>
                <a:spcPts val="1085"/>
              </a:spcBef>
            </a:pPr>
            <a:r>
              <a:rPr sz="4400" i="1" spc="-10" dirty="0">
                <a:solidFill>
                  <a:srgbClr val="A7A9AC"/>
                </a:solidFill>
                <a:latin typeface="Adobe Garamond Pro"/>
                <a:cs typeface="Adobe Garamond Pro"/>
              </a:rPr>
              <a:t>255.56</a:t>
            </a:r>
            <a:endParaRPr sz="4400">
              <a:latin typeface="Adobe Garamond Pro"/>
              <a:cs typeface="Adobe Garamond Pro"/>
            </a:endParaRPr>
          </a:p>
          <a:p>
            <a:pPr marL="10160" algn="ctr">
              <a:lnSpc>
                <a:spcPct val="100000"/>
              </a:lnSpc>
              <a:spcBef>
                <a:spcPts val="245"/>
              </a:spcBef>
            </a:pPr>
            <a:r>
              <a:rPr sz="1100" b="1" spc="70" dirty="0">
                <a:solidFill>
                  <a:srgbClr val="6D6E71"/>
                </a:solidFill>
                <a:latin typeface="Roboto"/>
                <a:cs typeface="Roboto"/>
              </a:rPr>
              <a:t>MILLION </a:t>
            </a:r>
            <a:endParaRPr sz="1100">
              <a:latin typeface="Roboto"/>
              <a:cs typeface="Roboto"/>
            </a:endParaRPr>
          </a:p>
          <a:p>
            <a:pPr algn="ctr">
              <a:lnSpc>
                <a:spcPct val="100000"/>
              </a:lnSpc>
              <a:spcBef>
                <a:spcPts val="660"/>
              </a:spcBef>
            </a:pPr>
            <a:r>
              <a:rPr sz="1100" b="1" spc="80" dirty="0">
                <a:solidFill>
                  <a:srgbClr val="6D6E71"/>
                </a:solidFill>
                <a:latin typeface="Roboto"/>
                <a:cs typeface="Roboto"/>
              </a:rPr>
              <a:t>POTENTIAL</a:t>
            </a:r>
            <a:r>
              <a:rPr sz="1100" b="1" spc="180" dirty="0">
                <a:solidFill>
                  <a:srgbClr val="6D6E71"/>
                </a:solidFill>
                <a:latin typeface="Roboto"/>
                <a:cs typeface="Roboto"/>
              </a:rPr>
              <a:t> </a:t>
            </a:r>
            <a:r>
              <a:rPr sz="1100" b="1" spc="75" dirty="0">
                <a:solidFill>
                  <a:srgbClr val="6D6E71"/>
                </a:solidFill>
                <a:latin typeface="Roboto"/>
                <a:cs typeface="Roboto"/>
              </a:rPr>
              <a:t>BUYERS*</a:t>
            </a:r>
            <a:endParaRPr sz="1100">
              <a:latin typeface="Roboto"/>
              <a:cs typeface="Roboto"/>
            </a:endParaRPr>
          </a:p>
        </p:txBody>
      </p:sp>
      <p:pic>
        <p:nvPicPr>
          <p:cNvPr id="16" name="object 6">
            <a:extLst>
              <a:ext uri="{FF2B5EF4-FFF2-40B4-BE49-F238E27FC236}">
                <a16:creationId xmlns:a16="http://schemas.microsoft.com/office/drawing/2014/main" id="{356939CF-118B-76A5-9D1D-CA4A3EEA66D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16538" y="3690870"/>
            <a:ext cx="1872409" cy="559173"/>
          </a:xfrm>
          <a:prstGeom prst="rect">
            <a:avLst/>
          </a:prstGeom>
        </p:spPr>
      </p:pic>
      <p:sp>
        <p:nvSpPr>
          <p:cNvPr id="17" name="object 7">
            <a:extLst>
              <a:ext uri="{FF2B5EF4-FFF2-40B4-BE49-F238E27FC236}">
                <a16:creationId xmlns:a16="http://schemas.microsoft.com/office/drawing/2014/main" id="{0B144E68-6F37-1E39-CEC8-102B79CB71B4}"/>
              </a:ext>
            </a:extLst>
          </p:cNvPr>
          <p:cNvSpPr txBox="1"/>
          <p:nvPr/>
        </p:nvSpPr>
        <p:spPr>
          <a:xfrm>
            <a:off x="8833908" y="4472223"/>
            <a:ext cx="3126105" cy="558800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1200" b="1" spc="65" dirty="0">
                <a:solidFill>
                  <a:srgbClr val="6D6E71"/>
                </a:solidFill>
                <a:latin typeface="Roboto"/>
                <a:cs typeface="Roboto"/>
              </a:rPr>
              <a:t>THE</a:t>
            </a:r>
            <a:r>
              <a:rPr sz="1200" b="1" spc="170" dirty="0">
                <a:solidFill>
                  <a:srgbClr val="6D6E71"/>
                </a:solidFill>
                <a:latin typeface="Roboto"/>
                <a:cs typeface="Roboto"/>
              </a:rPr>
              <a:t> </a:t>
            </a:r>
            <a:r>
              <a:rPr sz="1200" b="1" spc="90" dirty="0">
                <a:solidFill>
                  <a:srgbClr val="6D6E71"/>
                </a:solidFill>
                <a:latin typeface="Roboto"/>
                <a:cs typeface="Roboto"/>
              </a:rPr>
              <a:t>LARGEST</a:t>
            </a:r>
            <a:r>
              <a:rPr sz="1200" b="1" spc="170" dirty="0">
                <a:solidFill>
                  <a:srgbClr val="6D6E71"/>
                </a:solidFill>
                <a:latin typeface="Roboto"/>
                <a:cs typeface="Roboto"/>
              </a:rPr>
              <a:t> </a:t>
            </a:r>
            <a:r>
              <a:rPr sz="1200" b="1" spc="75" dirty="0">
                <a:solidFill>
                  <a:srgbClr val="6D6E71"/>
                </a:solidFill>
                <a:latin typeface="Roboto"/>
                <a:cs typeface="Roboto"/>
              </a:rPr>
              <a:t>INTERNATIONAL</a:t>
            </a:r>
            <a:endParaRPr sz="120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200" b="1" spc="80" dirty="0">
                <a:solidFill>
                  <a:srgbClr val="6D6E71"/>
                </a:solidFill>
                <a:latin typeface="Roboto"/>
                <a:cs typeface="Roboto"/>
              </a:rPr>
              <a:t>REAL</a:t>
            </a:r>
            <a:r>
              <a:rPr sz="1200" b="1" spc="190" dirty="0">
                <a:solidFill>
                  <a:srgbClr val="6D6E71"/>
                </a:solidFill>
                <a:latin typeface="Roboto"/>
                <a:cs typeface="Roboto"/>
              </a:rPr>
              <a:t> </a:t>
            </a:r>
            <a:r>
              <a:rPr sz="1200" b="1" spc="50" dirty="0">
                <a:solidFill>
                  <a:srgbClr val="6D6E71"/>
                </a:solidFill>
                <a:latin typeface="Roboto"/>
                <a:cs typeface="Roboto"/>
              </a:rPr>
              <a:t>ESTATE</a:t>
            </a:r>
            <a:r>
              <a:rPr sz="1200" b="1" spc="190" dirty="0">
                <a:solidFill>
                  <a:srgbClr val="6D6E71"/>
                </a:solidFill>
                <a:latin typeface="Roboto"/>
                <a:cs typeface="Roboto"/>
              </a:rPr>
              <a:t> </a:t>
            </a:r>
            <a:r>
              <a:rPr sz="1200" b="1" spc="85" dirty="0">
                <a:solidFill>
                  <a:srgbClr val="6D6E71"/>
                </a:solidFill>
                <a:latin typeface="Roboto"/>
                <a:cs typeface="Roboto"/>
              </a:rPr>
              <a:t>ADVERTISING</a:t>
            </a:r>
            <a:r>
              <a:rPr sz="1200" b="1" spc="190" dirty="0">
                <a:solidFill>
                  <a:srgbClr val="6D6E71"/>
                </a:solidFill>
                <a:latin typeface="Roboto"/>
                <a:cs typeface="Roboto"/>
              </a:rPr>
              <a:t> </a:t>
            </a:r>
            <a:r>
              <a:rPr sz="1200" b="1" spc="80" dirty="0">
                <a:solidFill>
                  <a:srgbClr val="6D6E71"/>
                </a:solidFill>
                <a:latin typeface="Roboto"/>
                <a:cs typeface="Roboto"/>
              </a:rPr>
              <a:t>NETWORK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F96FCA8-A6B0-B3EA-7A5A-7288551E93B9}"/>
              </a:ext>
            </a:extLst>
          </p:cNvPr>
          <p:cNvSpPr txBox="1"/>
          <p:nvPr/>
        </p:nvSpPr>
        <p:spPr>
          <a:xfrm>
            <a:off x="8831165" y="5135925"/>
            <a:ext cx="3330575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5800"/>
              </a:lnSpc>
              <a:spcBef>
                <a:spcPts val="100"/>
              </a:spcBef>
            </a:pP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ListHub Global </a:t>
            </a:r>
            <a:r>
              <a:rPr sz="1200" spc="-20" dirty="0">
                <a:solidFill>
                  <a:srgbClr val="58595B"/>
                </a:solidFill>
                <a:latin typeface="Roboto Light"/>
                <a:cs typeface="Roboto Light"/>
              </a:rPr>
              <a:t>automatically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20" dirty="0">
                <a:solidFill>
                  <a:srgbClr val="58595B"/>
                </a:solidFill>
                <a:latin typeface="Roboto Light"/>
                <a:cs typeface="Roboto Light"/>
              </a:rPr>
              <a:t>publishes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$2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 million+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property</a:t>
            </a:r>
            <a:r>
              <a:rPr sz="12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20" dirty="0">
                <a:solidFill>
                  <a:srgbClr val="58595B"/>
                </a:solidFill>
                <a:latin typeface="Roboto Light"/>
                <a:cs typeface="Roboto Light"/>
              </a:rPr>
              <a:t>listings</a:t>
            </a:r>
            <a:r>
              <a:rPr sz="1200" spc="-2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to</a:t>
            </a:r>
            <a:r>
              <a:rPr sz="12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leading</a:t>
            </a:r>
            <a:r>
              <a:rPr sz="1200" spc="-2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real</a:t>
            </a:r>
            <a:r>
              <a:rPr sz="12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20" dirty="0">
                <a:solidFill>
                  <a:srgbClr val="58595B"/>
                </a:solidFill>
                <a:latin typeface="Roboto Light"/>
                <a:cs typeface="Roboto Light"/>
              </a:rPr>
              <a:t>estate sites</a:t>
            </a:r>
            <a:r>
              <a:rPr sz="12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around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the</a:t>
            </a:r>
            <a:r>
              <a:rPr sz="1200" spc="-3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world,</a:t>
            </a:r>
            <a:r>
              <a:rPr sz="1200" spc="-4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such</a:t>
            </a:r>
            <a:r>
              <a:rPr sz="12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as</a:t>
            </a:r>
            <a:r>
              <a:rPr sz="1200" spc="-4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20" dirty="0">
                <a:solidFill>
                  <a:srgbClr val="58595B"/>
                </a:solidFill>
                <a:latin typeface="Roboto Light"/>
                <a:cs typeface="Roboto Light"/>
              </a:rPr>
              <a:t>China’s</a:t>
            </a:r>
            <a:r>
              <a:rPr sz="1200" spc="-4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Anjuke,</a:t>
            </a:r>
            <a:r>
              <a:rPr sz="1200" spc="-3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the</a:t>
            </a:r>
            <a:r>
              <a:rPr sz="1200" spc="-3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United </a:t>
            </a:r>
            <a:r>
              <a:rPr sz="1200" spc="-20" dirty="0">
                <a:solidFill>
                  <a:srgbClr val="58595B"/>
                </a:solidFill>
                <a:latin typeface="Roboto Light"/>
                <a:cs typeface="Roboto Light"/>
              </a:rPr>
              <a:t>Kingdom’s 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Properstar</a:t>
            </a:r>
            <a:r>
              <a:rPr sz="1200" spc="-2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UK</a:t>
            </a:r>
            <a:r>
              <a:rPr sz="1200" spc="-1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and</a:t>
            </a:r>
            <a:r>
              <a:rPr sz="1200" spc="-1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20" dirty="0">
                <a:solidFill>
                  <a:srgbClr val="58595B"/>
                </a:solidFill>
                <a:latin typeface="Roboto Light"/>
                <a:cs typeface="Roboto Light"/>
              </a:rPr>
              <a:t>India’s 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99acres.</a:t>
            </a:r>
            <a:endParaRPr sz="1200">
              <a:latin typeface="Roboto Light"/>
              <a:cs typeface="Roboto Light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13807C87-32AF-0C45-F186-6FA170CD4E7E}"/>
              </a:ext>
            </a:extLst>
          </p:cNvPr>
          <p:cNvSpPr txBox="1"/>
          <p:nvPr/>
        </p:nvSpPr>
        <p:spPr>
          <a:xfrm>
            <a:off x="6823971" y="8686835"/>
            <a:ext cx="373697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97999C"/>
                </a:solidFill>
                <a:latin typeface="Roboto Light"/>
                <a:cs typeface="Roboto Light"/>
              </a:rPr>
              <a:t>*Number provided</a:t>
            </a:r>
            <a:r>
              <a:rPr sz="800" spc="10" dirty="0">
                <a:solidFill>
                  <a:srgbClr val="97999C"/>
                </a:solidFill>
                <a:latin typeface="Roboto Light"/>
                <a:cs typeface="Roboto Light"/>
              </a:rPr>
              <a:t> </a:t>
            </a:r>
            <a:r>
              <a:rPr sz="800" dirty="0">
                <a:solidFill>
                  <a:srgbClr val="97999C"/>
                </a:solidFill>
                <a:latin typeface="Roboto Light"/>
                <a:cs typeface="Roboto Light"/>
              </a:rPr>
              <a:t>is</a:t>
            </a:r>
            <a:r>
              <a:rPr sz="800" spc="5" dirty="0">
                <a:solidFill>
                  <a:srgbClr val="97999C"/>
                </a:solidFill>
                <a:latin typeface="Roboto Light"/>
                <a:cs typeface="Roboto Light"/>
              </a:rPr>
              <a:t> </a:t>
            </a:r>
            <a:r>
              <a:rPr sz="800" dirty="0">
                <a:solidFill>
                  <a:srgbClr val="97999C"/>
                </a:solidFill>
                <a:latin typeface="Roboto Light"/>
                <a:cs typeface="Roboto Light"/>
              </a:rPr>
              <a:t>an</a:t>
            </a:r>
            <a:r>
              <a:rPr sz="800" spc="5" dirty="0">
                <a:solidFill>
                  <a:srgbClr val="97999C"/>
                </a:solidFill>
                <a:latin typeface="Roboto Light"/>
                <a:cs typeface="Roboto Light"/>
              </a:rPr>
              <a:t> </a:t>
            </a:r>
            <a:r>
              <a:rPr sz="800" dirty="0">
                <a:solidFill>
                  <a:srgbClr val="97999C"/>
                </a:solidFill>
                <a:latin typeface="Roboto Light"/>
                <a:cs typeface="Roboto Light"/>
              </a:rPr>
              <a:t>approximation</a:t>
            </a:r>
            <a:r>
              <a:rPr sz="800" spc="5" dirty="0">
                <a:solidFill>
                  <a:srgbClr val="97999C"/>
                </a:solidFill>
                <a:latin typeface="Roboto Light"/>
                <a:cs typeface="Roboto Light"/>
              </a:rPr>
              <a:t> </a:t>
            </a:r>
            <a:r>
              <a:rPr sz="800" dirty="0">
                <a:solidFill>
                  <a:srgbClr val="97999C"/>
                </a:solidFill>
                <a:latin typeface="Roboto Light"/>
                <a:cs typeface="Roboto Light"/>
              </a:rPr>
              <a:t>due</a:t>
            </a:r>
            <a:r>
              <a:rPr sz="800" spc="10" dirty="0">
                <a:solidFill>
                  <a:srgbClr val="97999C"/>
                </a:solidFill>
                <a:latin typeface="Roboto Light"/>
                <a:cs typeface="Roboto Light"/>
              </a:rPr>
              <a:t> </a:t>
            </a:r>
            <a:r>
              <a:rPr sz="800" dirty="0">
                <a:solidFill>
                  <a:srgbClr val="97999C"/>
                </a:solidFill>
                <a:latin typeface="Roboto Light"/>
                <a:cs typeface="Roboto Light"/>
              </a:rPr>
              <a:t>to frequent</a:t>
            </a:r>
            <a:r>
              <a:rPr sz="800" spc="5" dirty="0">
                <a:solidFill>
                  <a:srgbClr val="97999C"/>
                </a:solidFill>
                <a:latin typeface="Roboto Light"/>
                <a:cs typeface="Roboto Light"/>
              </a:rPr>
              <a:t> </a:t>
            </a:r>
            <a:r>
              <a:rPr sz="800" dirty="0">
                <a:solidFill>
                  <a:srgbClr val="97999C"/>
                </a:solidFill>
                <a:latin typeface="Roboto Light"/>
                <a:cs typeface="Roboto Light"/>
              </a:rPr>
              <a:t>changes</a:t>
            </a:r>
            <a:r>
              <a:rPr sz="800" spc="5" dirty="0">
                <a:solidFill>
                  <a:srgbClr val="97999C"/>
                </a:solidFill>
                <a:latin typeface="Roboto Light"/>
                <a:cs typeface="Roboto Light"/>
              </a:rPr>
              <a:t> </a:t>
            </a:r>
            <a:r>
              <a:rPr sz="800" dirty="0">
                <a:solidFill>
                  <a:srgbClr val="97999C"/>
                </a:solidFill>
                <a:latin typeface="Roboto Light"/>
                <a:cs typeface="Roboto Light"/>
              </a:rPr>
              <a:t>to</a:t>
            </a:r>
            <a:r>
              <a:rPr sz="800" spc="5" dirty="0">
                <a:solidFill>
                  <a:srgbClr val="97999C"/>
                </a:solidFill>
                <a:latin typeface="Roboto Light"/>
                <a:cs typeface="Roboto Light"/>
              </a:rPr>
              <a:t> </a:t>
            </a:r>
            <a:r>
              <a:rPr sz="800" dirty="0">
                <a:solidFill>
                  <a:srgbClr val="97999C"/>
                </a:solidFill>
                <a:latin typeface="Roboto Light"/>
                <a:cs typeface="Roboto Light"/>
              </a:rPr>
              <a:t>the</a:t>
            </a:r>
            <a:r>
              <a:rPr sz="800" spc="10" dirty="0">
                <a:solidFill>
                  <a:srgbClr val="97999C"/>
                </a:solidFill>
                <a:latin typeface="Roboto Light"/>
                <a:cs typeface="Roboto Light"/>
              </a:rPr>
              <a:t> </a:t>
            </a:r>
            <a:r>
              <a:rPr sz="800" spc="-10" dirty="0">
                <a:solidFill>
                  <a:srgbClr val="97999C"/>
                </a:solidFill>
                <a:latin typeface="Roboto Light"/>
                <a:cs typeface="Roboto Light"/>
              </a:rPr>
              <a:t>syndication.</a:t>
            </a:r>
            <a:endParaRPr sz="800">
              <a:latin typeface="Roboto Light"/>
              <a:cs typeface="Roboto Light"/>
            </a:endParaRPr>
          </a:p>
        </p:txBody>
      </p:sp>
      <p:sp>
        <p:nvSpPr>
          <p:cNvPr id="20" name="object 11">
            <a:extLst>
              <a:ext uri="{FF2B5EF4-FFF2-40B4-BE49-F238E27FC236}">
                <a16:creationId xmlns:a16="http://schemas.microsoft.com/office/drawing/2014/main" id="{A3E54E63-0C00-140A-8966-0B8F255050AD}"/>
              </a:ext>
            </a:extLst>
          </p:cNvPr>
          <p:cNvSpPr txBox="1"/>
          <p:nvPr/>
        </p:nvSpPr>
        <p:spPr>
          <a:xfrm>
            <a:off x="1694312" y="1640456"/>
            <a:ext cx="140081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The</a:t>
            </a:r>
            <a:r>
              <a:rPr sz="12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Coldwell</a:t>
            </a:r>
            <a:r>
              <a:rPr sz="1200" spc="-3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Banker</a:t>
            </a:r>
            <a:r>
              <a:rPr sz="1200" spc="-3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Global</a:t>
            </a:r>
            <a:r>
              <a:rPr sz="1200" spc="-3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Luxury</a:t>
            </a:r>
            <a:r>
              <a:rPr sz="1050" baseline="31746" dirty="0">
                <a:solidFill>
                  <a:srgbClr val="58595B"/>
                </a:solidFill>
                <a:latin typeface="Roboto Light"/>
                <a:cs typeface="Roboto Light"/>
              </a:rPr>
              <a:t>®</a:t>
            </a:r>
            <a:r>
              <a:rPr sz="1050" spc="142" baseline="31746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program</a:t>
            </a:r>
            <a:r>
              <a:rPr sz="12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has</a:t>
            </a:r>
            <a:r>
              <a:rPr sz="1200" spc="-3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joined</a:t>
            </a:r>
            <a:r>
              <a:rPr sz="12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forces</a:t>
            </a:r>
            <a:r>
              <a:rPr sz="1200" spc="-3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with</a:t>
            </a:r>
            <a:r>
              <a:rPr sz="12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some</a:t>
            </a:r>
            <a:r>
              <a:rPr sz="12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of</a:t>
            </a:r>
            <a:r>
              <a:rPr sz="12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the</a:t>
            </a:r>
            <a:r>
              <a:rPr sz="12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20" dirty="0">
                <a:solidFill>
                  <a:srgbClr val="58595B"/>
                </a:solidFill>
                <a:latin typeface="Roboto Light"/>
                <a:cs typeface="Roboto Light"/>
              </a:rPr>
              <a:t>world’s</a:t>
            </a:r>
            <a:r>
              <a:rPr sz="1200" spc="-3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most</a:t>
            </a:r>
            <a:r>
              <a:rPr sz="1200" spc="-3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20" dirty="0">
                <a:solidFill>
                  <a:srgbClr val="58595B"/>
                </a:solidFill>
                <a:latin typeface="Roboto Light"/>
                <a:cs typeface="Roboto Light"/>
              </a:rPr>
              <a:t>exclusive</a:t>
            </a:r>
            <a:r>
              <a:rPr sz="1200" spc="-2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and</a:t>
            </a:r>
            <a:r>
              <a:rPr sz="12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high-performance</a:t>
            </a:r>
            <a:r>
              <a:rPr sz="12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real</a:t>
            </a:r>
            <a:r>
              <a:rPr sz="1200" spc="-3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20" dirty="0">
                <a:solidFill>
                  <a:srgbClr val="58595B"/>
                </a:solidFill>
                <a:latin typeface="Roboto Light"/>
                <a:cs typeface="Roboto Light"/>
              </a:rPr>
              <a:t>estate</a:t>
            </a:r>
            <a:r>
              <a:rPr sz="12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20" dirty="0">
                <a:solidFill>
                  <a:srgbClr val="58595B"/>
                </a:solidFill>
                <a:latin typeface="Roboto Light"/>
                <a:cs typeface="Roboto Light"/>
              </a:rPr>
              <a:t>syndication</a:t>
            </a:r>
            <a:r>
              <a:rPr sz="1200" spc="-3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20" dirty="0">
                <a:solidFill>
                  <a:srgbClr val="58595B"/>
                </a:solidFill>
                <a:latin typeface="Roboto Light"/>
                <a:cs typeface="Roboto Light"/>
              </a:rPr>
              <a:t>websites</a:t>
            </a:r>
            <a:r>
              <a:rPr sz="12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to</a:t>
            </a:r>
            <a:r>
              <a:rPr sz="1200" spc="-3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20" dirty="0">
                <a:solidFill>
                  <a:srgbClr val="58595B"/>
                </a:solidFill>
                <a:latin typeface="Roboto Light"/>
                <a:cs typeface="Roboto Light"/>
              </a:rPr>
              <a:t>maximize</a:t>
            </a:r>
            <a:r>
              <a:rPr sz="12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the</a:t>
            </a:r>
            <a:r>
              <a:rPr sz="1200" spc="-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global</a:t>
            </a:r>
            <a:r>
              <a:rPr sz="1200" spc="-3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10" dirty="0">
                <a:solidFill>
                  <a:srgbClr val="58595B"/>
                </a:solidFill>
                <a:latin typeface="Roboto Light"/>
                <a:cs typeface="Roboto Light"/>
              </a:rPr>
              <a:t>exposure</a:t>
            </a:r>
            <a:r>
              <a:rPr sz="1200" spc="-2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of</a:t>
            </a:r>
            <a:r>
              <a:rPr sz="1200" spc="-3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your</a:t>
            </a:r>
            <a:r>
              <a:rPr sz="1200" spc="-3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dirty="0">
                <a:solidFill>
                  <a:srgbClr val="58595B"/>
                </a:solidFill>
                <a:latin typeface="Roboto Light"/>
                <a:cs typeface="Roboto Light"/>
              </a:rPr>
              <a:t>luxury</a:t>
            </a:r>
            <a:r>
              <a:rPr sz="1200" spc="-3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1200" spc="-20" dirty="0">
                <a:solidFill>
                  <a:srgbClr val="58595B"/>
                </a:solidFill>
                <a:latin typeface="Roboto Light"/>
                <a:cs typeface="Roboto Light"/>
              </a:rPr>
              <a:t>home.</a:t>
            </a:r>
            <a:endParaRPr sz="1200" dirty="0">
              <a:latin typeface="Roboto Light"/>
              <a:cs typeface="Roboto Ligh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03547" y="1067982"/>
            <a:ext cx="13579206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2060575" algn="l"/>
                <a:tab pos="3078163" algn="l"/>
                <a:tab pos="4090988" algn="l"/>
                <a:tab pos="4432300" algn="l"/>
                <a:tab pos="5700713" algn="l"/>
                <a:tab pos="7600950" algn="l"/>
                <a:tab pos="8172450" algn="l"/>
              </a:tabLst>
            </a:pPr>
            <a:r>
              <a:rPr sz="2000" spc="300" dirty="0">
                <a:latin typeface="Roboto Light" panose="02000000000000000000" pitchFamily="2" charset="0"/>
                <a:cs typeface="Roboto Light" panose="02000000000000000000" pitchFamily="2" charset="0"/>
              </a:rPr>
              <a:t>MA</a:t>
            </a:r>
            <a:r>
              <a:rPr lang="en-US" sz="2000" spc="300" dirty="0">
                <a:latin typeface="Roboto Light" panose="02000000000000000000" pitchFamily="2" charset="0"/>
                <a:cs typeface="Roboto Light" panose="02000000000000000000" pitchFamily="2" charset="0"/>
              </a:rPr>
              <a:t>R</a:t>
            </a:r>
            <a:r>
              <a:rPr sz="2000" spc="300" dirty="0">
                <a:latin typeface="Roboto Light" panose="02000000000000000000" pitchFamily="2" charset="0"/>
                <a:cs typeface="Roboto Light" panose="02000000000000000000" pitchFamily="2" charset="0"/>
              </a:rPr>
              <a:t>KETING</a:t>
            </a:r>
            <a:r>
              <a:rPr lang="en-US" sz="2000" spc="300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2000" spc="300" dirty="0">
                <a:latin typeface="Roboto Light" panose="02000000000000000000" pitchFamily="2" charset="0"/>
                <a:cs typeface="Roboto Light" panose="02000000000000000000" pitchFamily="2" charset="0"/>
              </a:rPr>
              <a:t>YOUR</a:t>
            </a:r>
            <a:r>
              <a:rPr lang="en-US" sz="2000" spc="300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2000" spc="300" dirty="0">
                <a:latin typeface="Roboto Light" panose="02000000000000000000" pitchFamily="2" charset="0"/>
                <a:cs typeface="Roboto Light" panose="02000000000000000000" pitchFamily="2" charset="0"/>
              </a:rPr>
              <a:t>LAND</a:t>
            </a:r>
            <a:r>
              <a:rPr lang="en-US" sz="2000" spc="300" dirty="0">
                <a:latin typeface="Roboto Light" panose="02000000000000000000" pitchFamily="2" charset="0"/>
                <a:cs typeface="Roboto Light" panose="02000000000000000000" pitchFamily="2" charset="0"/>
              </a:rPr>
              <a:t> AND </a:t>
            </a:r>
            <a:r>
              <a:rPr sz="2000" spc="300" dirty="0">
                <a:latin typeface="Roboto Light" panose="02000000000000000000" pitchFamily="2" charset="0"/>
                <a:cs typeface="Roboto Light" panose="02000000000000000000" pitchFamily="2" charset="0"/>
              </a:rPr>
              <a:t>RANCH</a:t>
            </a:r>
            <a:r>
              <a:rPr lang="en-US" sz="2000" spc="300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2000" spc="300" dirty="0">
                <a:latin typeface="Roboto Light" panose="02000000000000000000" pitchFamily="2" charset="0"/>
                <a:cs typeface="Roboto Light" panose="02000000000000000000" pitchFamily="2" charset="0"/>
              </a:rPr>
              <a:t>PROPERTY</a:t>
            </a:r>
            <a:r>
              <a:rPr lang="en-US" sz="2000" spc="300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2000" spc="300" dirty="0">
                <a:latin typeface="Roboto Light" panose="02000000000000000000" pitchFamily="2" charset="0"/>
                <a:cs typeface="Roboto Light" panose="02000000000000000000" pitchFamily="2" charset="0"/>
              </a:rPr>
              <a:t>ON</a:t>
            </a:r>
            <a:r>
              <a:rPr lang="en-US" sz="2000" spc="300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2000" spc="300" dirty="0">
                <a:latin typeface="Roboto Light" panose="02000000000000000000" pitchFamily="2" charset="0"/>
                <a:cs typeface="Roboto Light" panose="02000000000000000000" pitchFamily="2" charset="0"/>
              </a:rPr>
              <a:t>COLDWELLBANKERLUXUR</a:t>
            </a:r>
            <a:r>
              <a:rPr lang="en-US" sz="2000" spc="300" dirty="0">
                <a:latin typeface="Roboto Light" panose="02000000000000000000" pitchFamily="2" charset="0"/>
                <a:cs typeface="Roboto Light" panose="02000000000000000000" pitchFamily="2" charset="0"/>
              </a:rPr>
              <a:t>Y</a:t>
            </a:r>
            <a:r>
              <a:rPr sz="2000" spc="300" dirty="0">
                <a:latin typeface="Roboto Light" panose="02000000000000000000" pitchFamily="2" charset="0"/>
                <a:cs typeface="Roboto Light" panose="02000000000000000000" pitchFamily="2" charset="0"/>
              </a:rPr>
              <a:t>.COM 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15950" y="2679700"/>
            <a:ext cx="7189766" cy="1676356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l">
              <a:lnSpc>
                <a:spcPct val="100000"/>
              </a:lnSpc>
            </a:pPr>
            <a:r>
              <a:rPr lang="en-US" sz="1200" dirty="0">
                <a:solidFill>
                  <a:srgbClr val="333333"/>
                </a:solidFill>
                <a:latin typeface="Roboto" panose="02000000000000000000" pitchFamily="2" charset="0"/>
              </a:rPr>
              <a:t>REQUIREMENTS:</a:t>
            </a:r>
          </a:p>
          <a:p>
            <a:pPr marL="12700" algn="l">
              <a:lnSpc>
                <a:spcPct val="100000"/>
              </a:lnSpc>
            </a:pPr>
            <a:endParaRPr lang="en-US" sz="1200" dirty="0">
              <a:solidFill>
                <a:srgbClr val="333333"/>
              </a:solidFill>
              <a:latin typeface="Roboto Light" panose="02000000000000000000" pitchFamily="2" charset="0"/>
              <a:cs typeface="Roboto Light" panose="02000000000000000000" pitchFamily="2" charset="0"/>
            </a:endParaRPr>
          </a:p>
          <a:p>
            <a:pPr marL="1841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Must</a:t>
            </a:r>
            <a:r>
              <a:rPr sz="1200" spc="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be</a:t>
            </a:r>
            <a:r>
              <a:rPr sz="1200" spc="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</a:t>
            </a:r>
            <a:r>
              <a:rPr sz="12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lot</a:t>
            </a:r>
            <a:r>
              <a:rPr sz="1200" spc="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or</a:t>
            </a:r>
            <a:r>
              <a:rPr sz="12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land</a:t>
            </a:r>
            <a:r>
              <a:rPr sz="1200" spc="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suitable</a:t>
            </a:r>
            <a:r>
              <a:rPr sz="12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to</a:t>
            </a:r>
            <a:r>
              <a:rPr sz="1200" spc="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build</a:t>
            </a:r>
            <a:r>
              <a:rPr sz="12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an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estate-quality</a:t>
            </a:r>
            <a:r>
              <a:rPr sz="12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home</a:t>
            </a:r>
            <a:endParaRPr sz="1200" dirty="0">
              <a:latin typeface="Roboto Light" panose="02000000000000000000" pitchFamily="2" charset="0"/>
              <a:cs typeface="Roboto Light" panose="02000000000000000000" pitchFamily="2" charset="0"/>
            </a:endParaRPr>
          </a:p>
          <a:p>
            <a:pPr marL="171450" indent="-171450" algn="l">
              <a:lnSpc>
                <a:spcPct val="100000"/>
              </a:lnSpc>
              <a:buClr>
                <a:srgbClr val="333333"/>
              </a:buClr>
              <a:buFont typeface="Arial" panose="020B0604020202020204" pitchFamily="34" charset="0"/>
              <a:buChar char="•"/>
            </a:pPr>
            <a:endParaRPr sz="1200" dirty="0">
              <a:latin typeface="Roboto Light" panose="02000000000000000000" pitchFamily="2" charset="0"/>
              <a:cs typeface="Roboto Light" panose="02000000000000000000" pitchFamily="2" charset="0"/>
            </a:endParaRPr>
          </a:p>
          <a:p>
            <a:pPr marL="184150" indent="-171450" algn="l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240665" algn="l"/>
                <a:tab pos="241300" algn="l"/>
              </a:tabLst>
            </a:pP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Amenities</a:t>
            </a:r>
            <a:r>
              <a:rPr sz="1200" spc="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to</a:t>
            </a:r>
            <a:r>
              <a:rPr sz="12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support</a:t>
            </a:r>
            <a:r>
              <a:rPr sz="12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</a:t>
            </a:r>
            <a:r>
              <a:rPr sz="12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luxury</a:t>
            </a:r>
            <a:r>
              <a:rPr sz="12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lifestyle</a:t>
            </a:r>
            <a:endParaRPr sz="1200" dirty="0">
              <a:latin typeface="Roboto Light" panose="02000000000000000000" pitchFamily="2" charset="0"/>
              <a:cs typeface="Roboto Light" panose="02000000000000000000" pitchFamily="2" charset="0"/>
            </a:endParaRPr>
          </a:p>
          <a:p>
            <a:pPr marL="171450" indent="-171450" algn="l">
              <a:lnSpc>
                <a:spcPct val="100000"/>
              </a:lnSpc>
              <a:buClr>
                <a:srgbClr val="333333"/>
              </a:buClr>
              <a:buFont typeface="Arial" panose="020B0604020202020204" pitchFamily="34" charset="0"/>
              <a:buChar char="•"/>
            </a:pPr>
            <a:endParaRPr sz="1200" dirty="0">
              <a:latin typeface="Roboto Light" panose="02000000000000000000" pitchFamily="2" charset="0"/>
              <a:cs typeface="Roboto Light" panose="02000000000000000000" pitchFamily="2" charset="0"/>
            </a:endParaRPr>
          </a:p>
          <a:p>
            <a:pPr marL="184150" indent="-171450" algn="l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240665" algn="l"/>
                <a:tab pos="241300" algn="l"/>
              </a:tabLst>
            </a:pP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</a:t>
            </a:r>
            <a:r>
              <a:rPr sz="1200" spc="-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unique history</a:t>
            </a:r>
            <a:r>
              <a:rPr sz="1200" spc="-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or compelling </a:t>
            </a:r>
            <a:r>
              <a:rPr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story</a:t>
            </a:r>
            <a:endParaRPr sz="1200" dirty="0">
              <a:latin typeface="Roboto Light" panose="02000000000000000000" pitchFamily="2" charset="0"/>
              <a:cs typeface="Roboto Light" panose="02000000000000000000" pitchFamily="2" charset="0"/>
            </a:endParaRPr>
          </a:p>
          <a:p>
            <a:pPr marL="171450" indent="-171450" algn="l">
              <a:lnSpc>
                <a:spcPct val="100000"/>
              </a:lnSpc>
              <a:buClr>
                <a:srgbClr val="333333"/>
              </a:buClr>
              <a:buFont typeface="Arial" panose="020B0604020202020204" pitchFamily="34" charset="0"/>
              <a:buChar char="•"/>
            </a:pPr>
            <a:endParaRPr sz="1200" dirty="0">
              <a:latin typeface="Roboto Light" panose="02000000000000000000" pitchFamily="2" charset="0"/>
              <a:cs typeface="Roboto Light" panose="02000000000000000000" pitchFamily="2" charset="0"/>
            </a:endParaRPr>
          </a:p>
          <a:p>
            <a:pPr marL="184150" marR="5080" indent="-171450" algn="l">
              <a:lnSpc>
                <a:spcPct val="101000"/>
              </a:lnSpc>
              <a:buFont typeface="Arial" panose="020B0604020202020204" pitchFamily="34" charset="0"/>
              <a:buChar char="•"/>
              <a:tabLst>
                <a:tab pos="240665" algn="l"/>
                <a:tab pos="241300" algn="l"/>
              </a:tabLst>
            </a:pP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No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teardowns/major</a:t>
            </a:r>
            <a:r>
              <a:rPr sz="1200" spc="-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renovations,</a:t>
            </a:r>
            <a:r>
              <a:rPr sz="1200" spc="-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dilapidated outbuildings,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dirt</a:t>
            </a:r>
            <a:r>
              <a:rPr sz="12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roads,</a:t>
            </a:r>
            <a:r>
              <a:rPr sz="12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etc.</a:t>
            </a:r>
            <a:endParaRPr sz="1200" dirty="0">
              <a:latin typeface="Roboto Light" panose="02000000000000000000" pitchFamily="2" charset="0"/>
              <a:cs typeface="Roboto Light" panose="02000000000000000000" pitchFamily="2" charset="0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38426" y="2135911"/>
            <a:ext cx="5998286" cy="312675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44778" y="5916917"/>
            <a:ext cx="5998284" cy="3126765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0350262" y="1897577"/>
            <a:ext cx="217487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4C4C4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GLOBAL</a:t>
            </a:r>
            <a:r>
              <a:rPr sz="1100" spc="325" dirty="0">
                <a:solidFill>
                  <a:srgbClr val="4C4C4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1100" dirty="0">
                <a:solidFill>
                  <a:srgbClr val="4C4C4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LUXURY</a:t>
            </a:r>
            <a:r>
              <a:rPr lang="en-US" sz="1100" spc="340" dirty="0">
                <a:solidFill>
                  <a:srgbClr val="4C4C4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100" spc="35" dirty="0">
                <a:solidFill>
                  <a:srgbClr val="4C4C4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LAND</a:t>
            </a:r>
            <a:endParaRPr sz="1100" dirty="0">
              <a:latin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152092" y="5630536"/>
            <a:ext cx="257111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100" spc="70" dirty="0">
                <a:solidFill>
                  <a:srgbClr val="4C4C4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NON-</a:t>
            </a:r>
            <a:r>
              <a:rPr sz="1100" dirty="0">
                <a:solidFill>
                  <a:srgbClr val="4C4C4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GLOBAL</a:t>
            </a:r>
            <a:r>
              <a:rPr sz="1100" spc="335" dirty="0">
                <a:solidFill>
                  <a:srgbClr val="4C4C4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1100" dirty="0">
                <a:solidFill>
                  <a:srgbClr val="4C4C4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LUXURY</a:t>
            </a:r>
            <a:r>
              <a:rPr sz="1100" spc="345" dirty="0">
                <a:solidFill>
                  <a:srgbClr val="4C4C4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1100" spc="35" dirty="0">
                <a:solidFill>
                  <a:srgbClr val="4C4C4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PROPERTY</a:t>
            </a:r>
            <a:endParaRPr sz="1100" dirty="0">
              <a:latin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1AEE74AA-5A55-AC7E-B76A-24AC191F93B8}"/>
              </a:ext>
            </a:extLst>
          </p:cNvPr>
          <p:cNvCxnSpPr/>
          <p:nvPr/>
        </p:nvCxnSpPr>
        <p:spPr>
          <a:xfrm>
            <a:off x="8921750" y="7023100"/>
            <a:ext cx="914400" cy="91440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A569A372-4FB5-9C37-2638-A47D99D288A2}"/>
              </a:ext>
            </a:extLst>
          </p:cNvPr>
          <p:cNvCxnSpPr/>
          <p:nvPr/>
        </p:nvCxnSpPr>
        <p:spPr>
          <a:xfrm rot="16200000" flipH="1">
            <a:off x="10224954" y="6615008"/>
            <a:ext cx="346104" cy="95488"/>
          </a:xfrm>
          <a:prstGeom prst="bentConnector3">
            <a:avLst/>
          </a:prstGeom>
          <a:ln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4671B7A0-FDB0-7831-EFFF-8F970136966E}"/>
              </a:ext>
            </a:extLst>
          </p:cNvPr>
          <p:cNvCxnSpPr/>
          <p:nvPr/>
        </p:nvCxnSpPr>
        <p:spPr>
          <a:xfrm rot="16200000" flipH="1">
            <a:off x="12329698" y="6858190"/>
            <a:ext cx="588949" cy="198070"/>
          </a:xfrm>
          <a:prstGeom prst="bentConnector3">
            <a:avLst/>
          </a:prstGeom>
          <a:ln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7244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4559708" y="983288"/>
            <a:ext cx="8266883" cy="856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spcBef>
                <a:spcPts val="100"/>
              </a:spcBef>
              <a:tabLst>
                <a:tab pos="2047875" algn="l"/>
                <a:tab pos="2829560" algn="l"/>
                <a:tab pos="3846829" algn="l"/>
                <a:tab pos="4859020" algn="l"/>
                <a:tab pos="5200650" algn="l"/>
                <a:tab pos="6470015" algn="l"/>
              </a:tabLst>
            </a:pPr>
            <a:r>
              <a:rPr lang="en-US" sz="2000" spc="300" dirty="0">
                <a:latin typeface="Roboto Light" panose="02000000000000000000" pitchFamily="2" charset="0"/>
                <a:cs typeface="Roboto Light" panose="02000000000000000000" pitchFamily="2" charset="0"/>
              </a:rPr>
              <a:t>SEARCHING FOR YOUR LAND AND RANCH PROPERTY</a:t>
            </a: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lang="en-US" sz="2200" dirty="0">
              <a:latin typeface="Roboto Light" panose="02000000000000000000" pitchFamily="2" charset="0"/>
              <a:cs typeface="Roboto Light" panose="02000000000000000000" pitchFamily="2" charset="0"/>
            </a:endParaRPr>
          </a:p>
          <a:p>
            <a:pPr algn="ctr"/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</a:t>
            </a:r>
            <a:r>
              <a:rPr sz="1200" spc="-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potential</a:t>
            </a:r>
            <a:r>
              <a:rPr sz="1200" spc="-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purchaser can</a:t>
            </a:r>
            <a:r>
              <a:rPr sz="1200" spc="-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search</a:t>
            </a:r>
            <a:r>
              <a:rPr sz="1200" spc="-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for land</a:t>
            </a:r>
            <a:r>
              <a:rPr sz="1200" spc="-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and</a:t>
            </a:r>
            <a:r>
              <a:rPr sz="1200" spc="-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ranch offerings</a:t>
            </a:r>
            <a:r>
              <a:rPr sz="1200" spc="-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on</a:t>
            </a:r>
            <a:r>
              <a:rPr sz="1200" spc="-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ColdwellBankerLuxury.com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by following the below.</a:t>
            </a:r>
            <a:endParaRPr sz="1200" dirty="0">
              <a:latin typeface="Roboto Light" panose="02000000000000000000" pitchFamily="2" charset="0"/>
              <a:cs typeface="Roboto Light" panose="02000000000000000000" pitchFamily="2" charset="0"/>
            </a:endParaRPr>
          </a:p>
        </p:txBody>
      </p:sp>
      <p:grpSp>
        <p:nvGrpSpPr>
          <p:cNvPr id="28" name="object 2">
            <a:extLst>
              <a:ext uri="{FF2B5EF4-FFF2-40B4-BE49-F238E27FC236}">
                <a16:creationId xmlns:a16="http://schemas.microsoft.com/office/drawing/2014/main" id="{48117BAA-C7C9-618E-24F2-37C81A8D59AE}"/>
              </a:ext>
            </a:extLst>
          </p:cNvPr>
          <p:cNvGrpSpPr/>
          <p:nvPr/>
        </p:nvGrpSpPr>
        <p:grpSpPr>
          <a:xfrm>
            <a:off x="2164271" y="3121254"/>
            <a:ext cx="4607149" cy="5273446"/>
            <a:chOff x="5840769" y="3241550"/>
            <a:chExt cx="5703570" cy="6528434"/>
          </a:xfrm>
        </p:grpSpPr>
        <p:pic>
          <p:nvPicPr>
            <p:cNvPr id="29" name="object 3">
              <a:extLst>
                <a:ext uri="{FF2B5EF4-FFF2-40B4-BE49-F238E27FC236}">
                  <a16:creationId xmlns:a16="http://schemas.microsoft.com/office/drawing/2014/main" id="{0E090841-9C87-A812-393D-9C505CF08529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40769" y="3241550"/>
              <a:ext cx="5703302" cy="6528267"/>
            </a:xfrm>
            <a:prstGeom prst="rect">
              <a:avLst/>
            </a:prstGeom>
          </p:spPr>
        </p:pic>
        <p:pic>
          <p:nvPicPr>
            <p:cNvPr id="30" name="object 4">
              <a:extLst>
                <a:ext uri="{FF2B5EF4-FFF2-40B4-BE49-F238E27FC236}">
                  <a16:creationId xmlns:a16="http://schemas.microsoft.com/office/drawing/2014/main" id="{5F99A7C7-ACCB-9D51-E461-1E3A94469AC5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94946" y="3672334"/>
              <a:ext cx="5393131" cy="3031233"/>
            </a:xfrm>
            <a:prstGeom prst="rect">
              <a:avLst/>
            </a:prstGeom>
          </p:spPr>
        </p:pic>
      </p:grpSp>
      <p:sp>
        <p:nvSpPr>
          <p:cNvPr id="6" name="object 6"/>
          <p:cNvSpPr/>
          <p:nvPr/>
        </p:nvSpPr>
        <p:spPr>
          <a:xfrm>
            <a:off x="10352626" y="2752725"/>
            <a:ext cx="0" cy="5538470"/>
          </a:xfrm>
          <a:custGeom>
            <a:avLst/>
            <a:gdLst/>
            <a:ahLst/>
            <a:cxnLst/>
            <a:rect l="l" t="t" r="r" b="b"/>
            <a:pathLst>
              <a:path h="5538470">
                <a:moveTo>
                  <a:pt x="0" y="0"/>
                </a:moveTo>
                <a:lnTo>
                  <a:pt x="0" y="5538343"/>
                </a:lnTo>
              </a:path>
            </a:pathLst>
          </a:custGeom>
          <a:ln w="3175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1196321" y="3136900"/>
            <a:ext cx="4050029" cy="8277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6205" algn="just">
              <a:lnSpc>
                <a:spcPct val="152800"/>
              </a:lnSpc>
              <a:spcBef>
                <a:spcPts val="100"/>
              </a:spcBef>
              <a:tabLst>
                <a:tab pos="241300" algn="l"/>
              </a:tabLst>
            </a:pP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They</a:t>
            </a:r>
            <a:r>
              <a:rPr sz="1200" spc="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can</a:t>
            </a:r>
            <a:r>
              <a:rPr sz="1200" spc="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select</a:t>
            </a:r>
            <a:r>
              <a:rPr sz="12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the</a:t>
            </a:r>
            <a:r>
              <a:rPr sz="1200" spc="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“</a:t>
            </a:r>
            <a:r>
              <a:rPr lang="en-US"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Lots &amp; Land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”</a:t>
            </a:r>
            <a:r>
              <a:rPr sz="1200" spc="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option</a:t>
            </a:r>
            <a:r>
              <a:rPr sz="12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 Property Types below</a:t>
            </a:r>
            <a:r>
              <a:rPr sz="1200" spc="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the</a:t>
            </a:r>
            <a:r>
              <a:rPr sz="12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property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search</a:t>
            </a:r>
            <a:r>
              <a:rPr sz="1200" spc="-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bar</a:t>
            </a:r>
            <a:r>
              <a:rPr sz="1200" spc="-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using</a:t>
            </a:r>
            <a:r>
              <a:rPr sz="1200" spc="-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perimeters</a:t>
            </a:r>
            <a:r>
              <a:rPr sz="1200" spc="-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such</a:t>
            </a:r>
            <a:r>
              <a:rPr sz="1200" spc="-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as</a:t>
            </a:r>
            <a:r>
              <a:rPr sz="1200" spc="-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city,</a:t>
            </a:r>
            <a:r>
              <a:rPr sz="1200" spc="-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state,</a:t>
            </a:r>
            <a:r>
              <a:rPr sz="1200" spc="-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postal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code </a:t>
            </a:r>
            <a:r>
              <a:rPr lang="en-US"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or address</a:t>
            </a:r>
            <a:r>
              <a:rPr sz="1200" spc="-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.</a:t>
            </a:r>
            <a:endParaRPr sz="1200" dirty="0">
              <a:latin typeface="Roboto Light" panose="02000000000000000000" pitchFamily="2" charset="0"/>
              <a:cs typeface="Roboto Light" panose="02000000000000000000" pitchFamily="2" charset="0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1207436" y="4473575"/>
            <a:ext cx="3305175" cy="3235325"/>
            <a:chOff x="9892677" y="4926888"/>
            <a:chExt cx="3305175" cy="3235325"/>
          </a:xfrm>
        </p:grpSpPr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894265" y="4928467"/>
              <a:ext cx="3301530" cy="3231609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9894265" y="4928476"/>
              <a:ext cx="3302000" cy="3232150"/>
            </a:xfrm>
            <a:custGeom>
              <a:avLst/>
              <a:gdLst/>
              <a:ahLst/>
              <a:cxnLst/>
              <a:rect l="l" t="t" r="r" b="b"/>
              <a:pathLst>
                <a:path w="3302000" h="3232150">
                  <a:moveTo>
                    <a:pt x="0" y="3231603"/>
                  </a:moveTo>
                  <a:lnTo>
                    <a:pt x="3301542" y="3231603"/>
                  </a:lnTo>
                  <a:lnTo>
                    <a:pt x="3301542" y="0"/>
                  </a:lnTo>
                  <a:lnTo>
                    <a:pt x="0" y="0"/>
                  </a:lnTo>
                  <a:lnTo>
                    <a:pt x="0" y="3231603"/>
                  </a:lnTo>
                  <a:close/>
                </a:path>
              </a:pathLst>
            </a:custGeom>
            <a:ln w="3175">
              <a:solidFill>
                <a:srgbClr val="333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BAD9271-F243-ADA9-E258-6A3293C7C5D8}"/>
              </a:ext>
            </a:extLst>
          </p:cNvPr>
          <p:cNvGrpSpPr/>
          <p:nvPr/>
        </p:nvGrpSpPr>
        <p:grpSpPr>
          <a:xfrm>
            <a:off x="5765800" y="5391079"/>
            <a:ext cx="4070350" cy="2364740"/>
            <a:chOff x="5765800" y="5391079"/>
            <a:chExt cx="4070350" cy="2364740"/>
          </a:xfrm>
        </p:grpSpPr>
        <p:grpSp>
          <p:nvGrpSpPr>
            <p:cNvPr id="9" name="object 9"/>
            <p:cNvGrpSpPr/>
            <p:nvPr/>
          </p:nvGrpSpPr>
          <p:grpSpPr>
            <a:xfrm>
              <a:off x="5765800" y="5391079"/>
              <a:ext cx="4070350" cy="2364740"/>
              <a:chOff x="4342625" y="4873325"/>
              <a:chExt cx="4070350" cy="2364740"/>
            </a:xfrm>
          </p:grpSpPr>
          <p:pic>
            <p:nvPicPr>
              <p:cNvPr id="10" name="object 10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4357669" y="7153825"/>
                <a:ext cx="4055005" cy="83957"/>
              </a:xfrm>
              <a:prstGeom prst="rect">
                <a:avLst/>
              </a:prstGeom>
            </p:spPr>
          </p:pic>
          <p:sp>
            <p:nvSpPr>
              <p:cNvPr id="11" name="object 11"/>
              <p:cNvSpPr/>
              <p:nvPr/>
            </p:nvSpPr>
            <p:spPr>
              <a:xfrm>
                <a:off x="4711148" y="4880996"/>
                <a:ext cx="3300095" cy="2255520"/>
              </a:xfrm>
              <a:custGeom>
                <a:avLst/>
                <a:gdLst/>
                <a:ahLst/>
                <a:cxnLst/>
                <a:rect l="l" t="t" r="r" b="b"/>
                <a:pathLst>
                  <a:path w="3300095" h="2255520">
                    <a:moveTo>
                      <a:pt x="3135566" y="0"/>
                    </a:moveTo>
                    <a:lnTo>
                      <a:pt x="164401" y="0"/>
                    </a:lnTo>
                    <a:lnTo>
                      <a:pt x="120826" y="5898"/>
                    </a:lnTo>
                    <a:lnTo>
                      <a:pt x="81590" y="22528"/>
                    </a:lnTo>
                    <a:lnTo>
                      <a:pt x="48291" y="48291"/>
                    </a:lnTo>
                    <a:lnTo>
                      <a:pt x="22528" y="81590"/>
                    </a:lnTo>
                    <a:lnTo>
                      <a:pt x="5898" y="120826"/>
                    </a:lnTo>
                    <a:lnTo>
                      <a:pt x="0" y="164401"/>
                    </a:lnTo>
                    <a:lnTo>
                      <a:pt x="0" y="2143912"/>
                    </a:lnTo>
                    <a:lnTo>
                      <a:pt x="3030" y="2175306"/>
                    </a:lnTo>
                    <a:lnTo>
                      <a:pt x="11734" y="2204732"/>
                    </a:lnTo>
                    <a:lnTo>
                      <a:pt x="25535" y="2231616"/>
                    </a:lnTo>
                    <a:lnTo>
                      <a:pt x="43853" y="2255380"/>
                    </a:lnTo>
                    <a:lnTo>
                      <a:pt x="3256127" y="2255380"/>
                    </a:lnTo>
                    <a:lnTo>
                      <a:pt x="3274443" y="2231616"/>
                    </a:lnTo>
                    <a:lnTo>
                      <a:pt x="3288239" y="2204732"/>
                    </a:lnTo>
                    <a:lnTo>
                      <a:pt x="3296939" y="2175306"/>
                    </a:lnTo>
                    <a:lnTo>
                      <a:pt x="3299967" y="2143912"/>
                    </a:lnTo>
                    <a:lnTo>
                      <a:pt x="3299967" y="164401"/>
                    </a:lnTo>
                    <a:lnTo>
                      <a:pt x="3294069" y="120826"/>
                    </a:lnTo>
                    <a:lnTo>
                      <a:pt x="3277439" y="81590"/>
                    </a:lnTo>
                    <a:lnTo>
                      <a:pt x="3251676" y="48291"/>
                    </a:lnTo>
                    <a:lnTo>
                      <a:pt x="3218377" y="22528"/>
                    </a:lnTo>
                    <a:lnTo>
                      <a:pt x="3179141" y="5898"/>
                    </a:lnTo>
                    <a:lnTo>
                      <a:pt x="3135566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12"/>
              <p:cNvSpPr/>
              <p:nvPr/>
            </p:nvSpPr>
            <p:spPr>
              <a:xfrm>
                <a:off x="4711148" y="4880996"/>
                <a:ext cx="3300095" cy="2255520"/>
              </a:xfrm>
              <a:custGeom>
                <a:avLst/>
                <a:gdLst/>
                <a:ahLst/>
                <a:cxnLst/>
                <a:rect l="l" t="t" r="r" b="b"/>
                <a:pathLst>
                  <a:path w="3300095" h="2255520">
                    <a:moveTo>
                      <a:pt x="3299967" y="2143912"/>
                    </a:moveTo>
                    <a:lnTo>
                      <a:pt x="3299967" y="164401"/>
                    </a:lnTo>
                    <a:lnTo>
                      <a:pt x="3294069" y="120826"/>
                    </a:lnTo>
                    <a:lnTo>
                      <a:pt x="3277439" y="81590"/>
                    </a:lnTo>
                    <a:lnTo>
                      <a:pt x="3251676" y="48291"/>
                    </a:lnTo>
                    <a:lnTo>
                      <a:pt x="3218377" y="22528"/>
                    </a:lnTo>
                    <a:lnTo>
                      <a:pt x="3179141" y="5898"/>
                    </a:lnTo>
                    <a:lnTo>
                      <a:pt x="3135566" y="0"/>
                    </a:lnTo>
                    <a:lnTo>
                      <a:pt x="164401" y="0"/>
                    </a:lnTo>
                    <a:lnTo>
                      <a:pt x="120826" y="5898"/>
                    </a:lnTo>
                    <a:lnTo>
                      <a:pt x="81590" y="22528"/>
                    </a:lnTo>
                    <a:lnTo>
                      <a:pt x="48291" y="48291"/>
                    </a:lnTo>
                    <a:lnTo>
                      <a:pt x="22528" y="81590"/>
                    </a:lnTo>
                    <a:lnTo>
                      <a:pt x="5898" y="120826"/>
                    </a:lnTo>
                    <a:lnTo>
                      <a:pt x="0" y="164401"/>
                    </a:lnTo>
                    <a:lnTo>
                      <a:pt x="0" y="2143912"/>
                    </a:lnTo>
                    <a:lnTo>
                      <a:pt x="3030" y="2175306"/>
                    </a:lnTo>
                    <a:lnTo>
                      <a:pt x="11734" y="2204732"/>
                    </a:lnTo>
                    <a:lnTo>
                      <a:pt x="25535" y="2231616"/>
                    </a:lnTo>
                    <a:lnTo>
                      <a:pt x="43853" y="2255380"/>
                    </a:lnTo>
                    <a:lnTo>
                      <a:pt x="3256127" y="2255380"/>
                    </a:lnTo>
                    <a:lnTo>
                      <a:pt x="3274443" y="2231616"/>
                    </a:lnTo>
                    <a:lnTo>
                      <a:pt x="3288239" y="2204732"/>
                    </a:lnTo>
                    <a:lnTo>
                      <a:pt x="3296939" y="2175306"/>
                    </a:lnTo>
                    <a:lnTo>
                      <a:pt x="3299967" y="2143912"/>
                    </a:lnTo>
                    <a:close/>
                  </a:path>
                </a:pathLst>
              </a:custGeom>
              <a:ln w="15341">
                <a:solidFill>
                  <a:srgbClr val="8E8E8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" name="object 13"/>
              <p:cNvSpPr/>
              <p:nvPr/>
            </p:nvSpPr>
            <p:spPr>
              <a:xfrm>
                <a:off x="4723054" y="7005142"/>
                <a:ext cx="3277235" cy="97790"/>
              </a:xfrm>
              <a:custGeom>
                <a:avLst/>
                <a:gdLst/>
                <a:ahLst/>
                <a:cxnLst/>
                <a:rect l="l" t="t" r="r" b="b"/>
                <a:pathLst>
                  <a:path w="3277234" h="97790">
                    <a:moveTo>
                      <a:pt x="3277133" y="55575"/>
                    </a:moveTo>
                    <a:lnTo>
                      <a:pt x="3272104" y="0"/>
                    </a:lnTo>
                    <a:lnTo>
                      <a:pt x="3271761" y="317"/>
                    </a:lnTo>
                    <a:lnTo>
                      <a:pt x="3271888" y="0"/>
                    </a:lnTo>
                    <a:lnTo>
                      <a:pt x="5041" y="0"/>
                    </a:lnTo>
                    <a:lnTo>
                      <a:pt x="4254" y="0"/>
                    </a:lnTo>
                    <a:lnTo>
                      <a:pt x="4876" y="1701"/>
                    </a:lnTo>
                    <a:lnTo>
                      <a:pt x="0" y="55575"/>
                    </a:lnTo>
                    <a:lnTo>
                      <a:pt x="8978" y="84112"/>
                    </a:lnTo>
                    <a:lnTo>
                      <a:pt x="41579" y="94627"/>
                    </a:lnTo>
                    <a:lnTo>
                      <a:pt x="107365" y="96126"/>
                    </a:lnTo>
                    <a:lnTo>
                      <a:pt x="105803" y="94665"/>
                    </a:lnTo>
                    <a:lnTo>
                      <a:pt x="121031" y="97409"/>
                    </a:lnTo>
                    <a:lnTo>
                      <a:pt x="3155124" y="97409"/>
                    </a:lnTo>
                    <a:lnTo>
                      <a:pt x="3171571" y="94449"/>
                    </a:lnTo>
                    <a:lnTo>
                      <a:pt x="3169780" y="96126"/>
                    </a:lnTo>
                    <a:lnTo>
                      <a:pt x="3235566" y="94627"/>
                    </a:lnTo>
                    <a:lnTo>
                      <a:pt x="3268154" y="84112"/>
                    </a:lnTo>
                    <a:lnTo>
                      <a:pt x="3277133" y="55575"/>
                    </a:lnTo>
                    <a:close/>
                  </a:path>
                </a:pathLst>
              </a:custGeom>
              <a:solidFill>
                <a:srgbClr val="1D1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14" name="object 14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6360629" y="4947932"/>
                <a:ext cx="23876" cy="23850"/>
              </a:xfrm>
              <a:prstGeom prst="rect">
                <a:avLst/>
              </a:prstGeom>
            </p:spPr>
          </p:pic>
          <p:sp>
            <p:nvSpPr>
              <p:cNvPr id="15" name="object 15"/>
              <p:cNvSpPr/>
              <p:nvPr/>
            </p:nvSpPr>
            <p:spPr>
              <a:xfrm>
                <a:off x="6366610" y="4953885"/>
                <a:ext cx="12065" cy="12065"/>
              </a:xfrm>
              <a:custGeom>
                <a:avLst/>
                <a:gdLst/>
                <a:ahLst/>
                <a:cxnLst/>
                <a:rect l="l" t="t" r="r" b="b"/>
                <a:pathLst>
                  <a:path w="12064" h="12064">
                    <a:moveTo>
                      <a:pt x="9258" y="0"/>
                    </a:moveTo>
                    <a:lnTo>
                      <a:pt x="2667" y="0"/>
                    </a:lnTo>
                    <a:lnTo>
                      <a:pt x="0" y="2679"/>
                    </a:lnTo>
                    <a:lnTo>
                      <a:pt x="0" y="9258"/>
                    </a:lnTo>
                    <a:lnTo>
                      <a:pt x="2667" y="11938"/>
                    </a:lnTo>
                    <a:lnTo>
                      <a:pt x="9258" y="11938"/>
                    </a:lnTo>
                    <a:lnTo>
                      <a:pt x="11925" y="9258"/>
                    </a:lnTo>
                    <a:lnTo>
                      <a:pt x="11925" y="5969"/>
                    </a:lnTo>
                    <a:lnTo>
                      <a:pt x="11925" y="2679"/>
                    </a:lnTo>
                    <a:lnTo>
                      <a:pt x="9258" y="0"/>
                    </a:lnTo>
                    <a:close/>
                  </a:path>
                </a:pathLst>
              </a:custGeom>
              <a:solidFill>
                <a:srgbClr val="12151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" name="object 16"/>
              <p:cNvSpPr/>
              <p:nvPr/>
            </p:nvSpPr>
            <p:spPr>
              <a:xfrm>
                <a:off x="6369159" y="4956450"/>
                <a:ext cx="6985" cy="6985"/>
              </a:xfrm>
              <a:custGeom>
                <a:avLst/>
                <a:gdLst/>
                <a:ahLst/>
                <a:cxnLst/>
                <a:rect l="l" t="t" r="r" b="b"/>
                <a:pathLst>
                  <a:path w="6985" h="6985">
                    <a:moveTo>
                      <a:pt x="5295" y="0"/>
                    </a:moveTo>
                    <a:lnTo>
                      <a:pt x="1523" y="0"/>
                    </a:lnTo>
                    <a:lnTo>
                      <a:pt x="0" y="1523"/>
                    </a:lnTo>
                    <a:lnTo>
                      <a:pt x="0" y="5283"/>
                    </a:lnTo>
                    <a:lnTo>
                      <a:pt x="1523" y="6807"/>
                    </a:lnTo>
                    <a:lnTo>
                      <a:pt x="5295" y="6807"/>
                    </a:lnTo>
                    <a:lnTo>
                      <a:pt x="6819" y="5283"/>
                    </a:lnTo>
                    <a:lnTo>
                      <a:pt x="6819" y="3403"/>
                    </a:lnTo>
                    <a:lnTo>
                      <a:pt x="6819" y="1523"/>
                    </a:lnTo>
                    <a:lnTo>
                      <a:pt x="5295" y="0"/>
                    </a:lnTo>
                    <a:close/>
                  </a:path>
                </a:pathLst>
              </a:custGeom>
              <a:solidFill>
                <a:srgbClr val="10077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object 17"/>
              <p:cNvSpPr/>
              <p:nvPr/>
            </p:nvSpPr>
            <p:spPr>
              <a:xfrm>
                <a:off x="6370871" y="4958152"/>
                <a:ext cx="3810" cy="3810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3810">
                    <a:moveTo>
                      <a:pt x="2641" y="0"/>
                    </a:moveTo>
                    <a:lnTo>
                      <a:pt x="761" y="0"/>
                    </a:lnTo>
                    <a:lnTo>
                      <a:pt x="0" y="762"/>
                    </a:lnTo>
                    <a:lnTo>
                      <a:pt x="0" y="2641"/>
                    </a:lnTo>
                    <a:lnTo>
                      <a:pt x="761" y="3403"/>
                    </a:lnTo>
                    <a:lnTo>
                      <a:pt x="2641" y="3403"/>
                    </a:lnTo>
                    <a:lnTo>
                      <a:pt x="3403" y="2641"/>
                    </a:lnTo>
                    <a:lnTo>
                      <a:pt x="3403" y="1701"/>
                    </a:lnTo>
                    <a:lnTo>
                      <a:pt x="3403" y="762"/>
                    </a:lnTo>
                    <a:lnTo>
                      <a:pt x="2641" y="0"/>
                    </a:lnTo>
                    <a:close/>
                  </a:path>
                </a:pathLst>
              </a:custGeom>
              <a:solidFill>
                <a:srgbClr val="0E0E5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18"/>
              <p:cNvSpPr/>
              <p:nvPr/>
            </p:nvSpPr>
            <p:spPr>
              <a:xfrm>
                <a:off x="6372575" y="4959856"/>
                <a:ext cx="3810" cy="3810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3810">
                    <a:moveTo>
                      <a:pt x="2641" y="0"/>
                    </a:moveTo>
                    <a:lnTo>
                      <a:pt x="761" y="0"/>
                    </a:lnTo>
                    <a:lnTo>
                      <a:pt x="0" y="762"/>
                    </a:lnTo>
                    <a:lnTo>
                      <a:pt x="0" y="2641"/>
                    </a:lnTo>
                    <a:lnTo>
                      <a:pt x="761" y="3403"/>
                    </a:lnTo>
                    <a:lnTo>
                      <a:pt x="2641" y="3403"/>
                    </a:lnTo>
                    <a:lnTo>
                      <a:pt x="3403" y="2641"/>
                    </a:lnTo>
                    <a:lnTo>
                      <a:pt x="3403" y="1701"/>
                    </a:lnTo>
                    <a:lnTo>
                      <a:pt x="3403" y="762"/>
                    </a:lnTo>
                    <a:lnTo>
                      <a:pt x="2641" y="0"/>
                    </a:lnTo>
                    <a:close/>
                  </a:path>
                </a:pathLst>
              </a:custGeom>
              <a:solidFill>
                <a:srgbClr val="6D88A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19" name="object 19"/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4342625" y="7112520"/>
                <a:ext cx="4059897" cy="80099"/>
              </a:xfrm>
              <a:prstGeom prst="rect">
                <a:avLst/>
              </a:prstGeom>
            </p:spPr>
          </p:pic>
          <p:pic>
            <p:nvPicPr>
              <p:cNvPr id="20" name="object 20"/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5985675" y="7112520"/>
                <a:ext cx="772096" cy="28968"/>
              </a:xfrm>
              <a:prstGeom prst="rect">
                <a:avLst/>
              </a:prstGeom>
            </p:spPr>
          </p:pic>
          <p:pic>
            <p:nvPicPr>
              <p:cNvPr id="21" name="object 21"/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4821974" y="5031689"/>
                <a:ext cx="3071075" cy="1860461"/>
              </a:xfrm>
              <a:prstGeom prst="rect">
                <a:avLst/>
              </a:prstGeom>
            </p:spPr>
          </p:pic>
        </p:grp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CB5BD7A-B711-C6F9-D083-E4CAAE05E9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0768"/>
            <a:stretch/>
          </p:blipFill>
          <p:spPr>
            <a:xfrm>
              <a:off x="6254115" y="5727700"/>
              <a:ext cx="3056861" cy="167799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961740" y="7888198"/>
            <a:ext cx="65405" cy="27940"/>
          </a:xfrm>
          <a:custGeom>
            <a:avLst/>
            <a:gdLst/>
            <a:ahLst/>
            <a:cxnLst/>
            <a:rect l="l" t="t" r="r" b="b"/>
            <a:pathLst>
              <a:path w="65404" h="27940">
                <a:moveTo>
                  <a:pt x="47447" y="0"/>
                </a:moveTo>
                <a:lnTo>
                  <a:pt x="29908" y="10960"/>
                </a:lnTo>
                <a:lnTo>
                  <a:pt x="29908" y="14706"/>
                </a:lnTo>
                <a:lnTo>
                  <a:pt x="32435" y="14706"/>
                </a:lnTo>
                <a:lnTo>
                  <a:pt x="32435" y="27774"/>
                </a:lnTo>
                <a:lnTo>
                  <a:pt x="62458" y="27774"/>
                </a:lnTo>
                <a:lnTo>
                  <a:pt x="62458" y="23799"/>
                </a:lnTo>
                <a:lnTo>
                  <a:pt x="36410" y="23799"/>
                </a:lnTo>
                <a:lnTo>
                  <a:pt x="36473" y="11049"/>
                </a:lnTo>
                <a:lnTo>
                  <a:pt x="47447" y="4368"/>
                </a:lnTo>
                <a:lnTo>
                  <a:pt x="54458" y="4368"/>
                </a:lnTo>
                <a:lnTo>
                  <a:pt x="47447" y="0"/>
                </a:lnTo>
                <a:close/>
              </a:path>
              <a:path w="65404" h="27940">
                <a:moveTo>
                  <a:pt x="54458" y="4368"/>
                </a:moveTo>
                <a:lnTo>
                  <a:pt x="47447" y="4368"/>
                </a:lnTo>
                <a:lnTo>
                  <a:pt x="58547" y="11049"/>
                </a:lnTo>
                <a:lnTo>
                  <a:pt x="58547" y="23799"/>
                </a:lnTo>
                <a:lnTo>
                  <a:pt x="62458" y="23799"/>
                </a:lnTo>
                <a:lnTo>
                  <a:pt x="62458" y="14706"/>
                </a:lnTo>
                <a:lnTo>
                  <a:pt x="65036" y="14706"/>
                </a:lnTo>
                <a:lnTo>
                  <a:pt x="65036" y="10960"/>
                </a:lnTo>
                <a:lnTo>
                  <a:pt x="54458" y="4368"/>
                </a:lnTo>
                <a:close/>
              </a:path>
              <a:path w="65404" h="27940">
                <a:moveTo>
                  <a:pt x="53619" y="17538"/>
                </a:moveTo>
                <a:lnTo>
                  <a:pt x="41363" y="17538"/>
                </a:lnTo>
                <a:lnTo>
                  <a:pt x="41363" y="21056"/>
                </a:lnTo>
                <a:lnTo>
                  <a:pt x="53619" y="21056"/>
                </a:lnTo>
                <a:lnTo>
                  <a:pt x="53619" y="17538"/>
                </a:lnTo>
                <a:close/>
              </a:path>
              <a:path w="65404" h="27940">
                <a:moveTo>
                  <a:pt x="53619" y="12814"/>
                </a:moveTo>
                <a:lnTo>
                  <a:pt x="41363" y="12814"/>
                </a:lnTo>
                <a:lnTo>
                  <a:pt x="41363" y="16281"/>
                </a:lnTo>
                <a:lnTo>
                  <a:pt x="53619" y="16281"/>
                </a:lnTo>
                <a:lnTo>
                  <a:pt x="53619" y="12814"/>
                </a:lnTo>
                <a:close/>
              </a:path>
              <a:path w="65404" h="27940">
                <a:moveTo>
                  <a:pt x="26631" y="0"/>
                </a:moveTo>
                <a:lnTo>
                  <a:pt x="0" y="0"/>
                </a:lnTo>
                <a:lnTo>
                  <a:pt x="0" y="27774"/>
                </a:lnTo>
                <a:lnTo>
                  <a:pt x="26631" y="27774"/>
                </a:lnTo>
                <a:lnTo>
                  <a:pt x="26631" y="24117"/>
                </a:lnTo>
                <a:lnTo>
                  <a:pt x="13893" y="24117"/>
                </a:lnTo>
                <a:lnTo>
                  <a:pt x="3670" y="24104"/>
                </a:lnTo>
                <a:lnTo>
                  <a:pt x="3670" y="3784"/>
                </a:lnTo>
                <a:lnTo>
                  <a:pt x="13843" y="3784"/>
                </a:lnTo>
                <a:lnTo>
                  <a:pt x="21361" y="3149"/>
                </a:lnTo>
                <a:lnTo>
                  <a:pt x="26631" y="3149"/>
                </a:lnTo>
                <a:lnTo>
                  <a:pt x="26631" y="0"/>
                </a:lnTo>
                <a:close/>
              </a:path>
              <a:path w="65404" h="27940">
                <a:moveTo>
                  <a:pt x="26631" y="15151"/>
                </a:moveTo>
                <a:lnTo>
                  <a:pt x="13893" y="15151"/>
                </a:lnTo>
                <a:lnTo>
                  <a:pt x="22859" y="24117"/>
                </a:lnTo>
                <a:lnTo>
                  <a:pt x="26631" y="24117"/>
                </a:lnTo>
                <a:lnTo>
                  <a:pt x="26631" y="15151"/>
                </a:lnTo>
                <a:close/>
              </a:path>
              <a:path w="65404" h="27940">
                <a:moveTo>
                  <a:pt x="13893" y="3784"/>
                </a:moveTo>
                <a:lnTo>
                  <a:pt x="10363" y="3784"/>
                </a:lnTo>
                <a:lnTo>
                  <a:pt x="10363" y="24104"/>
                </a:lnTo>
                <a:lnTo>
                  <a:pt x="13893" y="24104"/>
                </a:lnTo>
                <a:lnTo>
                  <a:pt x="13893" y="15151"/>
                </a:lnTo>
                <a:lnTo>
                  <a:pt x="26631" y="15151"/>
                </a:lnTo>
                <a:lnTo>
                  <a:pt x="26631" y="14198"/>
                </a:lnTo>
                <a:lnTo>
                  <a:pt x="21247" y="14198"/>
                </a:lnTo>
                <a:lnTo>
                  <a:pt x="13843" y="13563"/>
                </a:lnTo>
                <a:lnTo>
                  <a:pt x="13893" y="3784"/>
                </a:lnTo>
                <a:close/>
              </a:path>
              <a:path w="65404" h="27940">
                <a:moveTo>
                  <a:pt x="26631" y="3149"/>
                </a:moveTo>
                <a:lnTo>
                  <a:pt x="21361" y="3149"/>
                </a:lnTo>
                <a:lnTo>
                  <a:pt x="21247" y="14198"/>
                </a:lnTo>
                <a:lnTo>
                  <a:pt x="26631" y="14198"/>
                </a:lnTo>
                <a:lnTo>
                  <a:pt x="26631" y="3149"/>
                </a:lnTo>
                <a:close/>
              </a:path>
            </a:pathLst>
          </a:custGeom>
          <a:solidFill>
            <a:srgbClr val="7F7F7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99131" y="7457768"/>
            <a:ext cx="1207885" cy="16761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381121" y="6670433"/>
            <a:ext cx="465531" cy="56479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214494" y="2969135"/>
            <a:ext cx="2777150" cy="1851436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9381122" y="4401695"/>
            <a:ext cx="1245235" cy="144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4"/>
              </a:lnSpc>
            </a:pPr>
            <a:r>
              <a:rPr sz="1200" i="1" spc="82" baseline="3472" dirty="0">
                <a:solidFill>
                  <a:srgbClr val="FFFFFF"/>
                </a:solidFill>
                <a:latin typeface="Adobe Garamond Pro"/>
                <a:cs typeface="Adobe Garamond Pro"/>
              </a:rPr>
              <a:t>Live</a:t>
            </a:r>
            <a:r>
              <a:rPr sz="1200" i="1" spc="292" baseline="3472" dirty="0">
                <a:solidFill>
                  <a:srgbClr val="FFFFFF"/>
                </a:solidFill>
                <a:latin typeface="Adobe Garamond Pro"/>
                <a:cs typeface="Adobe Garamond Pro"/>
              </a:rPr>
              <a:t> </a:t>
            </a:r>
            <a:r>
              <a:rPr sz="1200" i="1" baseline="3472" dirty="0">
                <a:solidFill>
                  <a:srgbClr val="FFFFFF"/>
                </a:solidFill>
                <a:latin typeface="Adobe Garamond Pro"/>
                <a:cs typeface="Adobe Garamond Pro"/>
              </a:rPr>
              <a:t>a</a:t>
            </a:r>
            <a:r>
              <a:rPr sz="1200" i="1" spc="300" baseline="3472" dirty="0">
                <a:solidFill>
                  <a:srgbClr val="FFFFFF"/>
                </a:solidFill>
                <a:latin typeface="Adobe Garamond Pro"/>
                <a:cs typeface="Adobe Garamond Pro"/>
              </a:rPr>
              <a:t> </a:t>
            </a:r>
            <a:r>
              <a:rPr sz="1200" i="1" spc="-15" baseline="3472" dirty="0">
                <a:solidFill>
                  <a:srgbClr val="FFFFFF"/>
                </a:solidFill>
                <a:latin typeface="Adobe Garamond Pro"/>
                <a:cs typeface="Adobe Garamond Pro"/>
              </a:rPr>
              <a:t>l</a:t>
            </a:r>
            <a:r>
              <a:rPr sz="1200" i="1" spc="-157" baseline="3472" dirty="0">
                <a:solidFill>
                  <a:srgbClr val="FFFFFF"/>
                </a:solidFill>
                <a:latin typeface="Adobe Garamond Pro"/>
                <a:cs typeface="Adobe Garamond Pro"/>
              </a:rPr>
              <a:t> </a:t>
            </a:r>
            <a:r>
              <a:rPr sz="1200" i="1" spc="-15" baseline="3472" dirty="0">
                <a:solidFill>
                  <a:srgbClr val="FFFFFF"/>
                </a:solidFill>
                <a:latin typeface="Adobe Garamond Pro"/>
                <a:cs typeface="Adobe Garamond Pro"/>
              </a:rPr>
              <a:t>i</a:t>
            </a:r>
            <a:r>
              <a:rPr sz="1200" i="1" spc="-165" baseline="3472" dirty="0">
                <a:solidFill>
                  <a:srgbClr val="FFFFFF"/>
                </a:solidFill>
                <a:latin typeface="Adobe Garamond Pro"/>
                <a:cs typeface="Adobe Garamond Pro"/>
              </a:rPr>
              <a:t> </a:t>
            </a:r>
            <a:r>
              <a:rPr sz="1200" i="1" spc="-15" baseline="3472" dirty="0">
                <a:solidFill>
                  <a:srgbClr val="FFFFFF"/>
                </a:solidFill>
                <a:latin typeface="Adobe Garamond Pro"/>
                <a:cs typeface="Adobe Garamond Pro"/>
              </a:rPr>
              <a:t>f</a:t>
            </a:r>
            <a:r>
              <a:rPr sz="1200" i="1" spc="-172" baseline="3472" dirty="0">
                <a:solidFill>
                  <a:srgbClr val="FFFFFF"/>
                </a:solidFill>
                <a:latin typeface="Adobe Garamond Pro"/>
                <a:cs typeface="Adobe Garamond Pro"/>
              </a:rPr>
              <a:t> </a:t>
            </a:r>
            <a:r>
              <a:rPr sz="1200" i="1" baseline="3472" dirty="0">
                <a:solidFill>
                  <a:srgbClr val="FFFFFF"/>
                </a:solidFill>
                <a:latin typeface="Adobe Garamond Pro"/>
                <a:cs typeface="Adobe Garamond Pro"/>
              </a:rPr>
              <a:t>e</a:t>
            </a:r>
            <a:r>
              <a:rPr sz="1200" i="1" spc="300" baseline="3472" dirty="0">
                <a:solidFill>
                  <a:srgbClr val="FFFFFF"/>
                </a:solidFill>
                <a:latin typeface="Adobe Garamond Pro"/>
                <a:cs typeface="Adobe Garamond Pro"/>
              </a:rPr>
              <a:t> </a:t>
            </a:r>
            <a:r>
              <a:rPr sz="1200" i="1" spc="-15" baseline="3472" dirty="0">
                <a:solidFill>
                  <a:srgbClr val="FFFFFF"/>
                </a:solidFill>
                <a:latin typeface="Adobe Garamond Pro"/>
                <a:cs typeface="Adobe Garamond Pro"/>
              </a:rPr>
              <a:t>o</a:t>
            </a:r>
            <a:r>
              <a:rPr sz="1200" i="1" spc="-165" baseline="3472" dirty="0">
                <a:solidFill>
                  <a:srgbClr val="FFFFFF"/>
                </a:solidFill>
                <a:latin typeface="Adobe Garamond Pro"/>
                <a:cs typeface="Adobe Garamond Pro"/>
              </a:rPr>
              <a:t> </a:t>
            </a:r>
            <a:r>
              <a:rPr sz="1200" i="1" baseline="3472" dirty="0">
                <a:solidFill>
                  <a:srgbClr val="FFFFFF"/>
                </a:solidFill>
                <a:latin typeface="Adobe Garamond Pro"/>
                <a:cs typeface="Adobe Garamond Pro"/>
              </a:rPr>
              <a:t>f</a:t>
            </a:r>
            <a:r>
              <a:rPr sz="1200" i="1" spc="547" baseline="3472" dirty="0">
                <a:solidFill>
                  <a:srgbClr val="FFFFFF"/>
                </a:solidFill>
                <a:latin typeface="Adobe Garamond Pro"/>
                <a:cs typeface="Adobe Garamond Pro"/>
              </a:rPr>
              <a:t> </a:t>
            </a:r>
            <a:r>
              <a:rPr sz="900" dirty="0">
                <a:solidFill>
                  <a:srgbClr val="FFFFFF"/>
                </a:solidFill>
                <a:latin typeface="Adobe Garamond Pro"/>
                <a:cs typeface="Adobe Garamond Pro"/>
              </a:rPr>
              <a:t>LU</a:t>
            </a:r>
            <a:r>
              <a:rPr sz="900" spc="-60" dirty="0">
                <a:solidFill>
                  <a:srgbClr val="FFFFFF"/>
                </a:solidFill>
                <a:latin typeface="Adobe Garamond Pro"/>
                <a:cs typeface="Adobe Garamond Pro"/>
              </a:rPr>
              <a:t> </a:t>
            </a:r>
            <a:r>
              <a:rPr sz="900" spc="-20" dirty="0">
                <a:solidFill>
                  <a:srgbClr val="FFFFFF"/>
                </a:solidFill>
                <a:latin typeface="Adobe Garamond Pro"/>
                <a:cs typeface="Adobe Garamond Pro"/>
              </a:rPr>
              <a:t>X</a:t>
            </a:r>
            <a:r>
              <a:rPr sz="900" spc="-85" dirty="0">
                <a:solidFill>
                  <a:srgbClr val="FFFFFF"/>
                </a:solidFill>
                <a:latin typeface="Adobe Garamond Pro"/>
                <a:cs typeface="Adobe Garamond Pro"/>
              </a:rPr>
              <a:t> </a:t>
            </a:r>
            <a:r>
              <a:rPr sz="900" spc="-20" dirty="0">
                <a:solidFill>
                  <a:srgbClr val="FFFFFF"/>
                </a:solidFill>
                <a:latin typeface="Adobe Garamond Pro"/>
                <a:cs typeface="Adobe Garamond Pro"/>
              </a:rPr>
              <a:t>U</a:t>
            </a:r>
            <a:r>
              <a:rPr sz="900" spc="-90" dirty="0">
                <a:solidFill>
                  <a:srgbClr val="FFFFFF"/>
                </a:solidFill>
                <a:latin typeface="Adobe Garamond Pro"/>
                <a:cs typeface="Adobe Garamond Pro"/>
              </a:rPr>
              <a:t> </a:t>
            </a:r>
            <a:r>
              <a:rPr sz="900" spc="35" dirty="0">
                <a:solidFill>
                  <a:srgbClr val="FFFFFF"/>
                </a:solidFill>
                <a:latin typeface="Adobe Garamond Pro"/>
                <a:cs typeface="Adobe Garamond Pro"/>
              </a:rPr>
              <a:t>RY.</a:t>
            </a:r>
            <a:endParaRPr sz="900">
              <a:latin typeface="Adobe Garamond Pro"/>
              <a:cs typeface="Adobe Garamond Pro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214484" y="2962313"/>
            <a:ext cx="2777490" cy="1878964"/>
            <a:chOff x="9214484" y="2962313"/>
            <a:chExt cx="2777490" cy="1878964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445987" y="4274919"/>
              <a:ext cx="379031" cy="37903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214484" y="2962313"/>
              <a:ext cx="2777159" cy="1878728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9214498" y="2969132"/>
            <a:ext cx="2777490" cy="5200650"/>
          </a:xfrm>
          <a:prstGeom prst="rect">
            <a:avLst/>
          </a:prstGeom>
          <a:ln w="6832">
            <a:solidFill>
              <a:srgbClr val="D1D3D4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167005">
              <a:lnSpc>
                <a:spcPct val="100000"/>
              </a:lnSpc>
            </a:pPr>
            <a:r>
              <a:rPr sz="850" i="1" spc="70" dirty="0">
                <a:solidFill>
                  <a:srgbClr val="FFFFFF"/>
                </a:solidFill>
                <a:latin typeface="Adobe Garamond Pro"/>
                <a:cs typeface="Adobe Garamond Pro"/>
              </a:rPr>
              <a:t>Live</a:t>
            </a:r>
            <a:r>
              <a:rPr sz="850" i="1" spc="215" dirty="0">
                <a:solidFill>
                  <a:srgbClr val="FFFFFF"/>
                </a:solidFill>
                <a:latin typeface="Adobe Garamond Pro"/>
                <a:cs typeface="Adobe Garamond Pro"/>
              </a:rPr>
              <a:t> </a:t>
            </a:r>
            <a:r>
              <a:rPr sz="850" i="1" dirty="0">
                <a:solidFill>
                  <a:srgbClr val="FFFFFF"/>
                </a:solidFill>
                <a:latin typeface="Adobe Garamond Pro"/>
                <a:cs typeface="Adobe Garamond Pro"/>
              </a:rPr>
              <a:t>a</a:t>
            </a:r>
            <a:r>
              <a:rPr sz="850" i="1" spc="215" dirty="0">
                <a:solidFill>
                  <a:srgbClr val="FFFFFF"/>
                </a:solidFill>
                <a:latin typeface="Adobe Garamond Pro"/>
                <a:cs typeface="Adobe Garamond Pro"/>
              </a:rPr>
              <a:t> </a:t>
            </a:r>
            <a:r>
              <a:rPr sz="850" i="1" spc="70" dirty="0">
                <a:solidFill>
                  <a:srgbClr val="FFFFFF"/>
                </a:solidFill>
                <a:latin typeface="Adobe Garamond Pro"/>
                <a:cs typeface="Adobe Garamond Pro"/>
              </a:rPr>
              <a:t>life</a:t>
            </a:r>
            <a:r>
              <a:rPr sz="850" i="1" spc="190" dirty="0">
                <a:solidFill>
                  <a:srgbClr val="FFFFFF"/>
                </a:solidFill>
                <a:latin typeface="Adobe Garamond Pro"/>
                <a:cs typeface="Adobe Garamond Pro"/>
              </a:rPr>
              <a:t> </a:t>
            </a:r>
            <a:r>
              <a:rPr sz="850" i="1" spc="-10" dirty="0">
                <a:solidFill>
                  <a:srgbClr val="FFFFFF"/>
                </a:solidFill>
                <a:latin typeface="Adobe Garamond Pro"/>
                <a:cs typeface="Adobe Garamond Pro"/>
              </a:rPr>
              <a:t>o</a:t>
            </a:r>
            <a:r>
              <a:rPr sz="850" i="1" spc="-114" dirty="0">
                <a:solidFill>
                  <a:srgbClr val="FFFFFF"/>
                </a:solidFill>
                <a:latin typeface="Adobe Garamond Pro"/>
                <a:cs typeface="Adobe Garamond Pro"/>
              </a:rPr>
              <a:t> </a:t>
            </a:r>
            <a:r>
              <a:rPr sz="850" i="1" dirty="0">
                <a:solidFill>
                  <a:srgbClr val="FFFFFF"/>
                </a:solidFill>
                <a:latin typeface="Adobe Garamond Pro"/>
                <a:cs typeface="Adobe Garamond Pro"/>
              </a:rPr>
              <a:t>f</a:t>
            </a:r>
            <a:r>
              <a:rPr sz="850" i="1" spc="215" dirty="0">
                <a:solidFill>
                  <a:srgbClr val="FFFFFF"/>
                </a:solidFill>
                <a:latin typeface="Adobe Garamond Pro"/>
                <a:cs typeface="Adobe Garamond Pro"/>
              </a:rPr>
              <a:t> </a:t>
            </a:r>
            <a:r>
              <a:rPr sz="850" spc="65" dirty="0">
                <a:solidFill>
                  <a:srgbClr val="FFFFFF"/>
                </a:solidFill>
                <a:latin typeface="Adobe Garamond Pro"/>
                <a:cs typeface="Adobe Garamond Pro"/>
              </a:rPr>
              <a:t>LUXURY.</a:t>
            </a:r>
            <a:endParaRPr sz="85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10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50" dirty="0">
              <a:latin typeface="Adobe Garamond Pro"/>
              <a:cs typeface="Adobe Garamond Pro"/>
            </a:endParaRPr>
          </a:p>
          <a:p>
            <a:pPr marL="166370" marR="249554">
              <a:lnSpc>
                <a:spcPct val="140200"/>
              </a:lnSpc>
              <a:spcBef>
                <a:spcPts val="5"/>
              </a:spcBef>
            </a:pPr>
            <a:r>
              <a:rPr sz="650" i="1" dirty="0">
                <a:latin typeface="Times New Roman"/>
                <a:cs typeface="Times New Roman"/>
              </a:rPr>
              <a:t>When a</a:t>
            </a:r>
            <a:r>
              <a:rPr sz="650" i="1" spc="5" dirty="0">
                <a:latin typeface="Times New Roman"/>
                <a:cs typeface="Times New Roman"/>
              </a:rPr>
              <a:t> </a:t>
            </a:r>
            <a:r>
              <a:rPr sz="650" i="1" dirty="0">
                <a:latin typeface="Times New Roman"/>
                <a:cs typeface="Times New Roman"/>
              </a:rPr>
              <a:t>marketing</a:t>
            </a:r>
            <a:r>
              <a:rPr sz="650" i="1" spc="5" dirty="0">
                <a:latin typeface="Times New Roman"/>
                <a:cs typeface="Times New Roman"/>
              </a:rPr>
              <a:t> </a:t>
            </a:r>
            <a:r>
              <a:rPr sz="650" i="1" spc="-10" dirty="0">
                <a:latin typeface="Times New Roman"/>
                <a:cs typeface="Times New Roman"/>
              </a:rPr>
              <a:t>program</a:t>
            </a:r>
            <a:r>
              <a:rPr sz="650" i="1" spc="5" dirty="0">
                <a:latin typeface="Times New Roman"/>
                <a:cs typeface="Times New Roman"/>
              </a:rPr>
              <a:t> </a:t>
            </a:r>
            <a:r>
              <a:rPr sz="650" i="1" dirty="0">
                <a:latin typeface="Times New Roman"/>
                <a:cs typeface="Times New Roman"/>
              </a:rPr>
              <a:t>has been</a:t>
            </a:r>
            <a:r>
              <a:rPr sz="650" i="1" spc="5" dirty="0">
                <a:latin typeface="Times New Roman"/>
                <a:cs typeface="Times New Roman"/>
              </a:rPr>
              <a:t> </a:t>
            </a:r>
            <a:r>
              <a:rPr sz="650" i="1" spc="-10" dirty="0">
                <a:latin typeface="Times New Roman"/>
                <a:cs typeface="Times New Roman"/>
              </a:rPr>
              <a:t>designed</a:t>
            </a:r>
            <a:r>
              <a:rPr sz="650" i="1" spc="5" dirty="0">
                <a:latin typeface="Times New Roman"/>
                <a:cs typeface="Times New Roman"/>
              </a:rPr>
              <a:t> </a:t>
            </a:r>
            <a:r>
              <a:rPr sz="650" i="1" spc="-10" dirty="0">
                <a:latin typeface="Times New Roman"/>
                <a:cs typeface="Times New Roman"/>
              </a:rPr>
              <a:t>exclusively</a:t>
            </a:r>
            <a:r>
              <a:rPr sz="650" i="1" spc="5" dirty="0">
                <a:latin typeface="Times New Roman"/>
                <a:cs typeface="Times New Roman"/>
              </a:rPr>
              <a:t> </a:t>
            </a:r>
            <a:r>
              <a:rPr sz="650" i="1" dirty="0">
                <a:latin typeface="Times New Roman"/>
                <a:cs typeface="Times New Roman"/>
              </a:rPr>
              <a:t>for</a:t>
            </a:r>
            <a:r>
              <a:rPr sz="650" i="1" spc="5" dirty="0">
                <a:latin typeface="Times New Roman"/>
                <a:cs typeface="Times New Roman"/>
              </a:rPr>
              <a:t> </a:t>
            </a:r>
            <a:r>
              <a:rPr sz="650" i="1" spc="-10" dirty="0">
                <a:latin typeface="Times New Roman"/>
                <a:cs typeface="Times New Roman"/>
              </a:rPr>
              <a:t>high-</a:t>
            </a:r>
            <a:r>
              <a:rPr sz="650" i="1" spc="-25" dirty="0">
                <a:latin typeface="Times New Roman"/>
                <a:cs typeface="Times New Roman"/>
              </a:rPr>
              <a:t>end</a:t>
            </a:r>
            <a:r>
              <a:rPr sz="650" i="1" spc="500" dirty="0">
                <a:latin typeface="Times New Roman"/>
                <a:cs typeface="Times New Roman"/>
              </a:rPr>
              <a:t> </a:t>
            </a:r>
            <a:r>
              <a:rPr sz="650" i="1" spc="-10" dirty="0">
                <a:latin typeface="Times New Roman"/>
                <a:cs typeface="Times New Roman"/>
              </a:rPr>
              <a:t>properties</a:t>
            </a:r>
            <a:r>
              <a:rPr sz="650" i="1" spc="5" dirty="0">
                <a:latin typeface="Times New Roman"/>
                <a:cs typeface="Times New Roman"/>
              </a:rPr>
              <a:t> </a:t>
            </a:r>
            <a:r>
              <a:rPr sz="650" i="1" dirty="0">
                <a:latin typeface="Times New Roman"/>
                <a:cs typeface="Times New Roman"/>
              </a:rPr>
              <a:t>and</a:t>
            </a:r>
            <a:r>
              <a:rPr sz="650" i="1" spc="5" dirty="0">
                <a:latin typeface="Times New Roman"/>
                <a:cs typeface="Times New Roman"/>
              </a:rPr>
              <a:t> </a:t>
            </a:r>
            <a:r>
              <a:rPr sz="650" i="1" dirty="0">
                <a:latin typeface="Times New Roman"/>
                <a:cs typeface="Times New Roman"/>
              </a:rPr>
              <a:t>an</a:t>
            </a:r>
            <a:r>
              <a:rPr sz="650" i="1" spc="5" dirty="0">
                <a:latin typeface="Times New Roman"/>
                <a:cs typeface="Times New Roman"/>
              </a:rPr>
              <a:t> </a:t>
            </a:r>
            <a:r>
              <a:rPr sz="650" i="1" dirty="0">
                <a:latin typeface="Times New Roman"/>
                <a:cs typeface="Times New Roman"/>
              </a:rPr>
              <a:t>affluent</a:t>
            </a:r>
            <a:r>
              <a:rPr sz="650" i="1" spc="5" dirty="0">
                <a:latin typeface="Times New Roman"/>
                <a:cs typeface="Times New Roman"/>
              </a:rPr>
              <a:t> </a:t>
            </a:r>
            <a:r>
              <a:rPr sz="650" i="1" spc="-10" dirty="0">
                <a:latin typeface="Times New Roman"/>
                <a:cs typeface="Times New Roman"/>
              </a:rPr>
              <a:t>clientele,</a:t>
            </a:r>
            <a:r>
              <a:rPr sz="650" i="1" spc="10" dirty="0">
                <a:latin typeface="Times New Roman"/>
                <a:cs typeface="Times New Roman"/>
              </a:rPr>
              <a:t> </a:t>
            </a:r>
            <a:r>
              <a:rPr sz="650" i="1" dirty="0">
                <a:latin typeface="Times New Roman"/>
                <a:cs typeface="Times New Roman"/>
              </a:rPr>
              <a:t>the</a:t>
            </a:r>
            <a:r>
              <a:rPr sz="650" i="1" spc="5" dirty="0">
                <a:latin typeface="Times New Roman"/>
                <a:cs typeface="Times New Roman"/>
              </a:rPr>
              <a:t> </a:t>
            </a:r>
            <a:r>
              <a:rPr sz="650" i="1" spc="-10" dirty="0">
                <a:latin typeface="Times New Roman"/>
                <a:cs typeface="Times New Roman"/>
              </a:rPr>
              <a:t>results</a:t>
            </a:r>
            <a:r>
              <a:rPr sz="650" i="1" spc="5" dirty="0">
                <a:latin typeface="Times New Roman"/>
                <a:cs typeface="Times New Roman"/>
              </a:rPr>
              <a:t> </a:t>
            </a:r>
            <a:r>
              <a:rPr sz="650" i="1" dirty="0">
                <a:latin typeface="Times New Roman"/>
                <a:cs typeface="Times New Roman"/>
              </a:rPr>
              <a:t>are</a:t>
            </a:r>
            <a:r>
              <a:rPr sz="650" i="1" spc="5" dirty="0">
                <a:latin typeface="Times New Roman"/>
                <a:cs typeface="Times New Roman"/>
              </a:rPr>
              <a:t> </a:t>
            </a:r>
            <a:r>
              <a:rPr sz="650" i="1" spc="-10" dirty="0">
                <a:latin typeface="Times New Roman"/>
                <a:cs typeface="Times New Roman"/>
              </a:rPr>
              <a:t>extraordinary.</a:t>
            </a:r>
            <a:endParaRPr sz="65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750" dirty="0">
              <a:latin typeface="Times New Roman"/>
              <a:cs typeface="Times New Roman"/>
            </a:endParaRPr>
          </a:p>
          <a:p>
            <a:pPr marL="240029" marR="318135" indent="-74295" algn="just">
              <a:lnSpc>
                <a:spcPct val="157900"/>
              </a:lnSpc>
              <a:spcBef>
                <a:spcPts val="5"/>
              </a:spcBef>
              <a:buChar char="•"/>
              <a:tabLst>
                <a:tab pos="241300" algn="l"/>
              </a:tabLst>
            </a:pPr>
            <a:r>
              <a:rPr sz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Strategic</a:t>
            </a:r>
            <a:r>
              <a:rPr sz="500" spc="8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partnerships</a:t>
            </a:r>
            <a:r>
              <a:rPr sz="500" spc="9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and</a:t>
            </a:r>
            <a:r>
              <a:rPr sz="500" spc="9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</a:t>
            </a:r>
            <a:r>
              <a:rPr sz="500" spc="9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extensive</a:t>
            </a:r>
            <a:r>
              <a:rPr sz="500" spc="9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global</a:t>
            </a:r>
            <a:r>
              <a:rPr sz="500" spc="9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network</a:t>
            </a:r>
            <a:r>
              <a:rPr sz="500" spc="9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give</a:t>
            </a:r>
            <a:r>
              <a:rPr sz="500" spc="8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your</a:t>
            </a:r>
            <a:r>
              <a:rPr sz="500" spc="9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spc="-1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property</a:t>
            </a:r>
            <a:r>
              <a:rPr sz="500" spc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the</a:t>
            </a:r>
            <a:r>
              <a:rPr sz="500" spc="8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widest</a:t>
            </a:r>
            <a:r>
              <a:rPr sz="500" spc="9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possible</a:t>
            </a:r>
            <a:r>
              <a:rPr sz="500" spc="9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spc="-1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exposure.</a:t>
            </a:r>
            <a:endParaRPr sz="5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240029" marR="307975" indent="-74295" algn="just">
              <a:lnSpc>
                <a:spcPct val="157900"/>
              </a:lnSpc>
              <a:buChar char="•"/>
              <a:tabLst>
                <a:tab pos="240665" algn="l"/>
              </a:tabLst>
            </a:pPr>
            <a:r>
              <a:rPr sz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Exclusive</a:t>
            </a:r>
            <a:r>
              <a:rPr sz="500" spc="11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marketing</a:t>
            </a:r>
            <a:r>
              <a:rPr sz="500" spc="114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tools</a:t>
            </a:r>
            <a:r>
              <a:rPr sz="500" spc="114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and</a:t>
            </a:r>
            <a:r>
              <a:rPr sz="500" spc="114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proprietary</a:t>
            </a:r>
            <a:r>
              <a:rPr sz="500" spc="11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publications</a:t>
            </a:r>
            <a:r>
              <a:rPr sz="500" spc="114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provide</a:t>
            </a:r>
            <a:r>
              <a:rPr sz="500" spc="114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spc="-1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unmatched</a:t>
            </a:r>
            <a:r>
              <a:rPr sz="500" spc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opportunities</a:t>
            </a:r>
            <a:r>
              <a:rPr sz="500" spc="9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to</a:t>
            </a:r>
            <a:r>
              <a:rPr sz="500" spc="9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showcase</a:t>
            </a:r>
            <a:r>
              <a:rPr sz="500" spc="1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your</a:t>
            </a:r>
            <a:r>
              <a:rPr sz="500" spc="9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home</a:t>
            </a:r>
            <a:r>
              <a:rPr sz="500" spc="1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directly</a:t>
            </a:r>
            <a:r>
              <a:rPr sz="500" spc="9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to</a:t>
            </a:r>
            <a:r>
              <a:rPr sz="500" spc="1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</a:t>
            </a:r>
            <a:r>
              <a:rPr sz="500" spc="9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ultra-affluent</a:t>
            </a:r>
            <a:r>
              <a:rPr sz="500" spc="1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spc="-1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audience</a:t>
            </a:r>
            <a:r>
              <a:rPr sz="500" spc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spc="-1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worldwide.</a:t>
            </a:r>
            <a:endParaRPr sz="5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240029" marR="254635" indent="-74295" algn="just">
              <a:lnSpc>
                <a:spcPct val="157900"/>
              </a:lnSpc>
              <a:buChar char="•"/>
              <a:tabLst>
                <a:tab pos="240665" algn="l"/>
              </a:tabLst>
            </a:pPr>
            <a:r>
              <a:rPr sz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Luxury</a:t>
            </a:r>
            <a:r>
              <a:rPr sz="500" spc="11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Property</a:t>
            </a:r>
            <a:r>
              <a:rPr sz="500" spc="114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Specialists</a:t>
            </a:r>
            <a:r>
              <a:rPr sz="500" spc="11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are</a:t>
            </a:r>
            <a:r>
              <a:rPr sz="500" spc="114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backed</a:t>
            </a:r>
            <a:r>
              <a:rPr sz="500" spc="11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by</a:t>
            </a:r>
            <a:r>
              <a:rPr sz="500" spc="114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stringent</a:t>
            </a:r>
            <a:r>
              <a:rPr sz="500" spc="114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certification</a:t>
            </a:r>
            <a:r>
              <a:rPr sz="500" spc="11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criteria</a:t>
            </a:r>
            <a:r>
              <a:rPr sz="500" spc="114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spc="-2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and</a:t>
            </a:r>
            <a:r>
              <a:rPr sz="500" spc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extensive</a:t>
            </a:r>
            <a:r>
              <a:rPr sz="500" spc="1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market</a:t>
            </a:r>
            <a:r>
              <a:rPr sz="500" spc="10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expertise</a:t>
            </a:r>
            <a:r>
              <a:rPr sz="500" spc="10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to</a:t>
            </a:r>
            <a:r>
              <a:rPr sz="500" spc="10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ensure</a:t>
            </a:r>
            <a:r>
              <a:rPr sz="500" spc="10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knowledgeable</a:t>
            </a:r>
            <a:r>
              <a:rPr sz="500" spc="10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spc="-1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service.</a:t>
            </a:r>
            <a:endParaRPr sz="5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100000"/>
              </a:lnSpc>
            </a:pPr>
            <a:endParaRPr sz="5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6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166370">
              <a:lnSpc>
                <a:spcPct val="100000"/>
              </a:lnSpc>
            </a:pPr>
            <a:r>
              <a:rPr sz="500" dirty="0">
                <a:latin typeface="Roboto" panose="02000000000000000000" pitchFamily="2" charset="0"/>
                <a:cs typeface="Roboto" panose="02000000000000000000" pitchFamily="2" charset="0"/>
              </a:rPr>
              <a:t>Give</a:t>
            </a:r>
            <a:r>
              <a:rPr sz="500" spc="10" dirty="0"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latin typeface="Roboto" panose="02000000000000000000" pitchFamily="2" charset="0"/>
                <a:cs typeface="Roboto" panose="02000000000000000000" pitchFamily="2" charset="0"/>
              </a:rPr>
              <a:t>your</a:t>
            </a:r>
            <a:r>
              <a:rPr sz="500" spc="10" dirty="0"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latin typeface="Roboto" panose="02000000000000000000" pitchFamily="2" charset="0"/>
                <a:cs typeface="Roboto" panose="02000000000000000000" pitchFamily="2" charset="0"/>
              </a:rPr>
              <a:t>home</a:t>
            </a:r>
            <a:r>
              <a:rPr sz="500" spc="15" dirty="0"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latin typeface="Roboto" panose="02000000000000000000" pitchFamily="2" charset="0"/>
                <a:cs typeface="Roboto" panose="02000000000000000000" pitchFamily="2" charset="0"/>
              </a:rPr>
              <a:t>property</a:t>
            </a:r>
            <a:r>
              <a:rPr sz="500" spc="10" dirty="0"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latin typeface="Roboto" panose="02000000000000000000" pitchFamily="2" charset="0"/>
                <a:cs typeface="Roboto" panose="02000000000000000000" pitchFamily="2" charset="0"/>
              </a:rPr>
              <a:t>marketing</a:t>
            </a:r>
            <a:r>
              <a:rPr sz="500" spc="15" dirty="0"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latin typeface="Roboto" panose="02000000000000000000" pitchFamily="2" charset="0"/>
                <a:cs typeface="Roboto" panose="02000000000000000000" pitchFamily="2" charset="0"/>
              </a:rPr>
              <a:t>unlike</a:t>
            </a:r>
            <a:r>
              <a:rPr sz="500" spc="10" dirty="0"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latin typeface="Roboto" panose="02000000000000000000" pitchFamily="2" charset="0"/>
                <a:cs typeface="Roboto" panose="02000000000000000000" pitchFamily="2" charset="0"/>
              </a:rPr>
              <a:t>any</a:t>
            </a:r>
            <a:r>
              <a:rPr sz="500" spc="15" dirty="0"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latin typeface="Roboto" panose="02000000000000000000" pitchFamily="2" charset="0"/>
                <a:cs typeface="Roboto" panose="02000000000000000000" pitchFamily="2" charset="0"/>
              </a:rPr>
              <a:t>other.</a:t>
            </a:r>
            <a:r>
              <a:rPr sz="500" spc="10" dirty="0"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latin typeface="Roboto" panose="02000000000000000000" pitchFamily="2" charset="0"/>
                <a:cs typeface="Roboto" panose="02000000000000000000" pitchFamily="2" charset="0"/>
              </a:rPr>
              <a:t>Contact</a:t>
            </a:r>
            <a:r>
              <a:rPr sz="500" spc="15" dirty="0"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dirty="0">
                <a:latin typeface="Roboto" panose="02000000000000000000" pitchFamily="2" charset="0"/>
                <a:cs typeface="Roboto" panose="02000000000000000000" pitchFamily="2" charset="0"/>
              </a:rPr>
              <a:t>me</a:t>
            </a:r>
            <a:r>
              <a:rPr sz="500" spc="10" dirty="0"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500" spc="-10" dirty="0">
                <a:latin typeface="Roboto" panose="02000000000000000000" pitchFamily="2" charset="0"/>
                <a:cs typeface="Roboto" panose="02000000000000000000" pitchFamily="2" charset="0"/>
              </a:rPr>
              <a:t>today.</a:t>
            </a:r>
            <a:endParaRPr sz="5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100000"/>
              </a:lnSpc>
            </a:pPr>
            <a:endParaRPr sz="5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100000"/>
              </a:lnSpc>
            </a:pPr>
            <a:endParaRPr sz="5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100000"/>
              </a:lnSpc>
            </a:pPr>
            <a:endParaRPr sz="5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7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735330">
              <a:lnSpc>
                <a:spcPct val="100000"/>
              </a:lnSpc>
            </a:pPr>
            <a:r>
              <a:rPr sz="600" b="1" dirty="0">
                <a:latin typeface="Adobe Garamond Pro Bold"/>
                <a:cs typeface="Adobe Garamond Pro Bold"/>
              </a:rPr>
              <a:t>AGENT</a:t>
            </a:r>
            <a:r>
              <a:rPr sz="600" b="1" spc="85" dirty="0">
                <a:latin typeface="Adobe Garamond Pro Bold"/>
                <a:cs typeface="Adobe Garamond Pro Bold"/>
              </a:rPr>
              <a:t> </a:t>
            </a:r>
            <a:r>
              <a:rPr sz="600" b="1" dirty="0">
                <a:latin typeface="Adobe Garamond Pro Bold"/>
                <a:cs typeface="Adobe Garamond Pro Bold"/>
              </a:rPr>
              <a:t>NAME</a:t>
            </a:r>
            <a:r>
              <a:rPr sz="600" b="1" spc="300" dirty="0">
                <a:latin typeface="Adobe Garamond Pro Bold"/>
                <a:cs typeface="Adobe Garamond Pro Bold"/>
              </a:rPr>
              <a:t> </a:t>
            </a:r>
            <a:r>
              <a:rPr sz="600" dirty="0">
                <a:latin typeface="Adobe Garamond Pro"/>
                <a:cs typeface="Adobe Garamond Pro"/>
              </a:rPr>
              <a:t>|</a:t>
            </a:r>
            <a:r>
              <a:rPr sz="600" spc="290" dirty="0">
                <a:latin typeface="Adobe Garamond Pro"/>
                <a:cs typeface="Adobe Garamond Pro"/>
              </a:rPr>
              <a:t> </a:t>
            </a:r>
            <a:r>
              <a:rPr sz="400" dirty="0">
                <a:latin typeface="Geometos Neue"/>
                <a:cs typeface="Geometos Neue"/>
              </a:rPr>
              <a:t>P</a:t>
            </a:r>
            <a:r>
              <a:rPr sz="400" spc="-60" dirty="0">
                <a:latin typeface="Geometos Neue"/>
                <a:cs typeface="Geometos Neue"/>
              </a:rPr>
              <a:t> </a:t>
            </a:r>
            <a:r>
              <a:rPr sz="400" dirty="0">
                <a:latin typeface="Geometos Neue"/>
                <a:cs typeface="Geometos Neue"/>
              </a:rPr>
              <a:t>R</a:t>
            </a:r>
            <a:r>
              <a:rPr sz="400" spc="-65" dirty="0">
                <a:latin typeface="Geometos Neue"/>
                <a:cs typeface="Geometos Neue"/>
              </a:rPr>
              <a:t> </a:t>
            </a:r>
            <a:r>
              <a:rPr sz="400" dirty="0">
                <a:latin typeface="Geometos Neue"/>
                <a:cs typeface="Geometos Neue"/>
              </a:rPr>
              <a:t>O</a:t>
            </a:r>
            <a:r>
              <a:rPr sz="400" spc="-55" dirty="0">
                <a:latin typeface="Geometos Neue"/>
                <a:cs typeface="Geometos Neue"/>
              </a:rPr>
              <a:t> </a:t>
            </a:r>
            <a:r>
              <a:rPr sz="400" dirty="0">
                <a:latin typeface="Geometos Neue"/>
                <a:cs typeface="Geometos Neue"/>
              </a:rPr>
              <a:t>P</a:t>
            </a:r>
            <a:r>
              <a:rPr sz="400" spc="-60" dirty="0">
                <a:latin typeface="Geometos Neue"/>
                <a:cs typeface="Geometos Neue"/>
              </a:rPr>
              <a:t> </a:t>
            </a:r>
            <a:r>
              <a:rPr sz="400" dirty="0">
                <a:latin typeface="Geometos Neue"/>
                <a:cs typeface="Geometos Neue"/>
              </a:rPr>
              <a:t>ERT</a:t>
            </a:r>
            <a:r>
              <a:rPr sz="400" spc="-50" dirty="0">
                <a:latin typeface="Geometos Neue"/>
                <a:cs typeface="Geometos Neue"/>
              </a:rPr>
              <a:t> </a:t>
            </a:r>
            <a:r>
              <a:rPr sz="400" dirty="0">
                <a:latin typeface="Geometos Neue"/>
                <a:cs typeface="Geometos Neue"/>
              </a:rPr>
              <a:t>Y</a:t>
            </a:r>
            <a:r>
              <a:rPr sz="400" spc="200" dirty="0">
                <a:latin typeface="Geometos Neue"/>
                <a:cs typeface="Geometos Neue"/>
              </a:rPr>
              <a:t> </a:t>
            </a:r>
            <a:r>
              <a:rPr sz="400" dirty="0">
                <a:latin typeface="Geometos Neue"/>
                <a:cs typeface="Geometos Neue"/>
              </a:rPr>
              <a:t>S</a:t>
            </a:r>
            <a:r>
              <a:rPr sz="400" spc="-65" dirty="0">
                <a:latin typeface="Geometos Neue"/>
                <a:cs typeface="Geometos Neue"/>
              </a:rPr>
              <a:t> </a:t>
            </a:r>
            <a:r>
              <a:rPr sz="400" dirty="0">
                <a:latin typeface="Geometos Neue"/>
                <a:cs typeface="Geometos Neue"/>
              </a:rPr>
              <a:t>P</a:t>
            </a:r>
            <a:r>
              <a:rPr sz="400" spc="-55" dirty="0">
                <a:latin typeface="Geometos Neue"/>
                <a:cs typeface="Geometos Neue"/>
              </a:rPr>
              <a:t> </a:t>
            </a:r>
            <a:r>
              <a:rPr sz="400" dirty="0">
                <a:latin typeface="Geometos Neue"/>
                <a:cs typeface="Geometos Neue"/>
              </a:rPr>
              <a:t>ECI</a:t>
            </a:r>
            <a:r>
              <a:rPr sz="400" spc="-65" dirty="0">
                <a:latin typeface="Geometos Neue"/>
                <a:cs typeface="Geometos Neue"/>
              </a:rPr>
              <a:t> </a:t>
            </a:r>
            <a:r>
              <a:rPr sz="400" dirty="0">
                <a:latin typeface="Geometos Neue"/>
                <a:cs typeface="Geometos Neue"/>
              </a:rPr>
              <a:t>A</a:t>
            </a:r>
            <a:r>
              <a:rPr sz="400" spc="-60" dirty="0">
                <a:latin typeface="Geometos Neue"/>
                <a:cs typeface="Geometos Neue"/>
              </a:rPr>
              <a:t> </a:t>
            </a:r>
            <a:r>
              <a:rPr sz="400" dirty="0">
                <a:latin typeface="Geometos Neue"/>
                <a:cs typeface="Geometos Neue"/>
              </a:rPr>
              <a:t>L</a:t>
            </a:r>
            <a:r>
              <a:rPr sz="400" spc="-60" dirty="0">
                <a:latin typeface="Geometos Neue"/>
                <a:cs typeface="Geometos Neue"/>
              </a:rPr>
              <a:t> </a:t>
            </a:r>
            <a:r>
              <a:rPr sz="400" dirty="0">
                <a:latin typeface="Geometos Neue"/>
                <a:cs typeface="Geometos Neue"/>
              </a:rPr>
              <a:t>I</a:t>
            </a:r>
            <a:r>
              <a:rPr sz="400" spc="-70" dirty="0">
                <a:latin typeface="Geometos Neue"/>
                <a:cs typeface="Geometos Neue"/>
              </a:rPr>
              <a:t> </a:t>
            </a:r>
            <a:r>
              <a:rPr sz="400" dirty="0">
                <a:latin typeface="Geometos Neue"/>
                <a:cs typeface="Geometos Neue"/>
              </a:rPr>
              <a:t>S</a:t>
            </a:r>
            <a:r>
              <a:rPr sz="400" spc="-65" dirty="0">
                <a:latin typeface="Geometos Neue"/>
                <a:cs typeface="Geometos Neue"/>
              </a:rPr>
              <a:t> </a:t>
            </a:r>
            <a:r>
              <a:rPr sz="400" spc="-50" dirty="0">
                <a:latin typeface="Geometos Neue"/>
                <a:cs typeface="Geometos Neue"/>
              </a:rPr>
              <a:t>T</a:t>
            </a:r>
            <a:endParaRPr sz="400" dirty="0">
              <a:latin typeface="Geometos Neue"/>
              <a:cs typeface="Geometos Neue"/>
            </a:endParaRPr>
          </a:p>
          <a:p>
            <a:pPr marL="734695">
              <a:lnSpc>
                <a:spcPct val="100000"/>
              </a:lnSpc>
              <a:spcBef>
                <a:spcPts val="450"/>
              </a:spcBef>
            </a:pPr>
            <a:r>
              <a:rPr sz="450" spc="-10" dirty="0">
                <a:latin typeface="Adobe Garamond Pro"/>
                <a:cs typeface="Adobe Garamond Pro"/>
              </a:rPr>
              <a:t>T.</a:t>
            </a:r>
            <a:r>
              <a:rPr sz="450" spc="30" dirty="0">
                <a:latin typeface="Adobe Garamond Pro"/>
                <a:cs typeface="Adobe Garamond Pro"/>
              </a:rPr>
              <a:t> </a:t>
            </a:r>
            <a:r>
              <a:rPr sz="450" dirty="0">
                <a:latin typeface="Adobe Garamond Pro"/>
                <a:cs typeface="Adobe Garamond Pro"/>
              </a:rPr>
              <a:t>555.555.5555</a:t>
            </a:r>
            <a:r>
              <a:rPr sz="450" spc="180" dirty="0">
                <a:latin typeface="Adobe Garamond Pro"/>
                <a:cs typeface="Adobe Garamond Pro"/>
              </a:rPr>
              <a:t> </a:t>
            </a:r>
            <a:r>
              <a:rPr sz="450" dirty="0">
                <a:latin typeface="Adobe Garamond Pro"/>
                <a:cs typeface="Adobe Garamond Pro"/>
              </a:rPr>
              <a:t>|</a:t>
            </a:r>
            <a:r>
              <a:rPr sz="450" spc="175" dirty="0">
                <a:latin typeface="Adobe Garamond Pro"/>
                <a:cs typeface="Adobe Garamond Pro"/>
              </a:rPr>
              <a:t> </a:t>
            </a:r>
            <a:r>
              <a:rPr sz="450" spc="-20" dirty="0">
                <a:latin typeface="Adobe Garamond Pro"/>
                <a:cs typeface="Adobe Garamond Pro"/>
              </a:rPr>
              <a:t>F.</a:t>
            </a:r>
            <a:r>
              <a:rPr sz="450" spc="35" dirty="0">
                <a:latin typeface="Adobe Garamond Pro"/>
                <a:cs typeface="Adobe Garamond Pro"/>
              </a:rPr>
              <a:t> </a:t>
            </a:r>
            <a:r>
              <a:rPr sz="450" dirty="0">
                <a:latin typeface="Adobe Garamond Pro"/>
                <a:cs typeface="Adobe Garamond Pro"/>
              </a:rPr>
              <a:t>555.555.5555</a:t>
            </a:r>
            <a:r>
              <a:rPr sz="450" spc="175" dirty="0">
                <a:latin typeface="Adobe Garamond Pro"/>
                <a:cs typeface="Adobe Garamond Pro"/>
              </a:rPr>
              <a:t> </a:t>
            </a:r>
            <a:r>
              <a:rPr sz="450" dirty="0">
                <a:latin typeface="Adobe Garamond Pro"/>
                <a:cs typeface="Adobe Garamond Pro"/>
              </a:rPr>
              <a:t>|</a:t>
            </a:r>
            <a:r>
              <a:rPr sz="450" spc="175" dirty="0">
                <a:latin typeface="Adobe Garamond Pro"/>
                <a:cs typeface="Adobe Garamond Pro"/>
              </a:rPr>
              <a:t> </a:t>
            </a:r>
            <a:r>
              <a:rPr sz="450" dirty="0">
                <a:latin typeface="Adobe Garamond Pro"/>
                <a:cs typeface="Adobe Garamond Pro"/>
              </a:rPr>
              <a:t>D.</a:t>
            </a:r>
            <a:r>
              <a:rPr sz="450" spc="35" dirty="0">
                <a:latin typeface="Adobe Garamond Pro"/>
                <a:cs typeface="Adobe Garamond Pro"/>
              </a:rPr>
              <a:t> </a:t>
            </a:r>
            <a:r>
              <a:rPr sz="450" spc="-10" dirty="0">
                <a:latin typeface="Adobe Garamond Pro"/>
                <a:cs typeface="Adobe Garamond Pro"/>
              </a:rPr>
              <a:t>555.555.5555</a:t>
            </a:r>
            <a:endParaRPr sz="450" dirty="0">
              <a:latin typeface="Adobe Garamond Pro"/>
              <a:cs typeface="Adobe Garamond Pro"/>
            </a:endParaRPr>
          </a:p>
          <a:p>
            <a:pPr marL="734695">
              <a:lnSpc>
                <a:spcPct val="100000"/>
              </a:lnSpc>
              <a:spcBef>
                <a:spcPts val="155"/>
              </a:spcBef>
            </a:pPr>
            <a:r>
              <a:rPr sz="450" dirty="0">
                <a:latin typeface="Adobe Garamond Pro"/>
                <a:cs typeface="Adobe Garamond Pro"/>
                <a:hlinkClick r:id="rId7"/>
              </a:rPr>
              <a:t>email@email.com</a:t>
            </a:r>
            <a:r>
              <a:rPr sz="450" spc="215" dirty="0">
                <a:latin typeface="Adobe Garamond Pro"/>
                <a:cs typeface="Adobe Garamond Pro"/>
              </a:rPr>
              <a:t> </a:t>
            </a:r>
            <a:r>
              <a:rPr sz="450" dirty="0">
                <a:latin typeface="Adobe Garamond Pro"/>
                <a:cs typeface="Adobe Garamond Pro"/>
              </a:rPr>
              <a:t>|</a:t>
            </a:r>
            <a:r>
              <a:rPr sz="450" spc="215" dirty="0">
                <a:latin typeface="Adobe Garamond Pro"/>
                <a:cs typeface="Adobe Garamond Pro"/>
              </a:rPr>
              <a:t> </a:t>
            </a:r>
            <a:r>
              <a:rPr sz="450" spc="-10" dirty="0">
                <a:latin typeface="Adobe Garamond Pro"/>
                <a:cs typeface="Adobe Garamond Pro"/>
                <a:hlinkClick r:id="rId8"/>
              </a:rPr>
              <a:t>email@officeemail.com</a:t>
            </a:r>
            <a:endParaRPr sz="45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400" dirty="0">
              <a:latin typeface="Adobe Garamond Pro"/>
              <a:cs typeface="Adobe Garamond Pro"/>
            </a:endParaRPr>
          </a:p>
          <a:p>
            <a:pPr marL="734695">
              <a:lnSpc>
                <a:spcPct val="100000"/>
              </a:lnSpc>
            </a:pPr>
            <a:r>
              <a:rPr sz="450" spc="-10" dirty="0">
                <a:latin typeface="Geometos Neue"/>
                <a:cs typeface="Geometos Neue"/>
              </a:rPr>
              <a:t>COLDWELLBANKERLUXURY.COM</a:t>
            </a:r>
            <a:endParaRPr sz="450" dirty="0">
              <a:latin typeface="Geometos Neue"/>
              <a:cs typeface="Geometos Neue"/>
            </a:endParaRPr>
          </a:p>
          <a:p>
            <a:pPr>
              <a:lnSpc>
                <a:spcPct val="100000"/>
              </a:lnSpc>
            </a:pPr>
            <a:endParaRPr sz="500" dirty="0">
              <a:latin typeface="Geometos Neue"/>
              <a:cs typeface="Geometos Neue"/>
            </a:endParaRPr>
          </a:p>
          <a:p>
            <a:pPr>
              <a:lnSpc>
                <a:spcPct val="100000"/>
              </a:lnSpc>
            </a:pPr>
            <a:endParaRPr sz="500" dirty="0">
              <a:latin typeface="Geometos Neue"/>
              <a:cs typeface="Geometos Neue"/>
            </a:endParaRPr>
          </a:p>
          <a:p>
            <a:pPr>
              <a:lnSpc>
                <a:spcPct val="100000"/>
              </a:lnSpc>
            </a:pPr>
            <a:endParaRPr sz="500" dirty="0">
              <a:latin typeface="Geometos Neue"/>
              <a:cs typeface="Geometos Neue"/>
            </a:endParaRPr>
          </a:p>
          <a:p>
            <a:pPr>
              <a:lnSpc>
                <a:spcPct val="100000"/>
              </a:lnSpc>
            </a:pPr>
            <a:endParaRPr sz="500" dirty="0">
              <a:latin typeface="Geometos Neue"/>
              <a:cs typeface="Geometos Neue"/>
            </a:endParaRPr>
          </a:p>
          <a:p>
            <a:pPr>
              <a:lnSpc>
                <a:spcPct val="100000"/>
              </a:lnSpc>
            </a:pPr>
            <a:endParaRPr sz="500" dirty="0">
              <a:latin typeface="Geometos Neue"/>
              <a:cs typeface="Geometos Neue"/>
            </a:endParaRPr>
          </a:p>
          <a:p>
            <a:pPr>
              <a:lnSpc>
                <a:spcPct val="100000"/>
              </a:lnSpc>
            </a:pPr>
            <a:endParaRPr sz="500" dirty="0">
              <a:latin typeface="Geometos Neue"/>
              <a:cs typeface="Geometos Neue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50" dirty="0">
              <a:latin typeface="Geometos Neue"/>
              <a:cs typeface="Geometos Neue"/>
            </a:endParaRPr>
          </a:p>
          <a:p>
            <a:pPr marL="166370" marR="158115" algn="just">
              <a:lnSpc>
                <a:spcPts val="350"/>
              </a:lnSpc>
            </a:pP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©2020</a:t>
            </a:r>
            <a:r>
              <a:rPr sz="300" spc="-10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Coldwell</a:t>
            </a:r>
            <a:r>
              <a:rPr sz="300" spc="-10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Banker</a:t>
            </a:r>
            <a:r>
              <a:rPr sz="300" spc="-10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Residential</a:t>
            </a:r>
            <a:r>
              <a:rPr sz="300" spc="-10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Brokerage.</a:t>
            </a:r>
            <a:r>
              <a:rPr sz="300" spc="-10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All</a:t>
            </a:r>
            <a:r>
              <a:rPr sz="300" spc="-10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Rights</a:t>
            </a:r>
            <a:r>
              <a:rPr sz="300" spc="-10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Reserved.</a:t>
            </a:r>
            <a:r>
              <a:rPr sz="300" spc="-10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Coldwell</a:t>
            </a:r>
            <a:r>
              <a:rPr sz="300" spc="-10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Banker</a:t>
            </a:r>
            <a:r>
              <a:rPr sz="300" spc="-10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Residential</a:t>
            </a:r>
            <a:r>
              <a:rPr sz="300" spc="-10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Brokerage</a:t>
            </a:r>
            <a:r>
              <a:rPr sz="300" spc="-10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fully</a:t>
            </a:r>
            <a:r>
              <a:rPr sz="300" spc="-10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supports</a:t>
            </a:r>
            <a:r>
              <a:rPr sz="300" spc="-10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the</a:t>
            </a:r>
            <a:r>
              <a:rPr sz="300" spc="-10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principles</a:t>
            </a:r>
            <a:r>
              <a:rPr sz="300" spc="-10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of</a:t>
            </a:r>
            <a:r>
              <a:rPr sz="300" spc="-10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the</a:t>
            </a:r>
            <a:r>
              <a:rPr sz="300" spc="-10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Fair</a:t>
            </a:r>
            <a:r>
              <a:rPr sz="300" spc="-10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Housing</a:t>
            </a:r>
            <a:r>
              <a:rPr sz="300" spc="-10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Act</a:t>
            </a:r>
            <a:r>
              <a:rPr sz="300" spc="-10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and</a:t>
            </a:r>
            <a:r>
              <a:rPr sz="300" spc="-10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the</a:t>
            </a:r>
            <a:r>
              <a:rPr sz="300" spc="-10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Equal</a:t>
            </a:r>
            <a:r>
              <a:rPr sz="300" spc="-10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Opportunity Act.</a:t>
            </a:r>
            <a:r>
              <a:rPr sz="300" spc="-1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Owned</a:t>
            </a:r>
            <a:r>
              <a:rPr sz="300" spc="-1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10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by</a:t>
            </a:r>
            <a:r>
              <a:rPr sz="300" spc="-1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a</a:t>
            </a:r>
            <a:r>
              <a:rPr sz="300" spc="-1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subsidiary</a:t>
            </a:r>
            <a:r>
              <a:rPr sz="300" spc="-1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of</a:t>
            </a:r>
            <a:r>
              <a:rPr sz="300" spc="-1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NRT</a:t>
            </a:r>
            <a:r>
              <a:rPr sz="300" spc="-1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LLC.</a:t>
            </a:r>
            <a:r>
              <a:rPr sz="300" spc="-1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Coldwell</a:t>
            </a:r>
            <a:r>
              <a:rPr sz="300" spc="-1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10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Banker,</a:t>
            </a:r>
            <a:r>
              <a:rPr sz="300" spc="-1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the</a:t>
            </a:r>
            <a:r>
              <a:rPr sz="300" spc="-1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Coldwell</a:t>
            </a:r>
            <a:r>
              <a:rPr sz="300" spc="-1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Banker</a:t>
            </a:r>
            <a:r>
              <a:rPr sz="300" spc="-1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Logo,</a:t>
            </a:r>
            <a:r>
              <a:rPr sz="300" spc="-1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Coldwell</a:t>
            </a:r>
            <a:r>
              <a:rPr sz="300" spc="-1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Banker</a:t>
            </a:r>
            <a:r>
              <a:rPr sz="300" spc="-1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Global</a:t>
            </a:r>
            <a:r>
              <a:rPr sz="300" spc="-1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Luxury</a:t>
            </a:r>
            <a:r>
              <a:rPr sz="300" spc="-1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and</a:t>
            </a:r>
            <a:r>
              <a:rPr sz="300" spc="-1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the</a:t>
            </a:r>
            <a:r>
              <a:rPr sz="300" spc="-1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Coldwell</a:t>
            </a:r>
            <a:r>
              <a:rPr sz="300" spc="-1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Banker</a:t>
            </a:r>
            <a:r>
              <a:rPr sz="300" spc="-1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Global</a:t>
            </a:r>
            <a:r>
              <a:rPr sz="300" spc="-1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Luxury</a:t>
            </a:r>
            <a:r>
              <a:rPr sz="300" spc="-1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logo</a:t>
            </a:r>
            <a:r>
              <a:rPr sz="300" spc="-1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are</a:t>
            </a:r>
            <a:r>
              <a:rPr sz="300" spc="-1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registered</a:t>
            </a:r>
            <a:r>
              <a:rPr sz="300" spc="-1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service</a:t>
            </a:r>
            <a:r>
              <a:rPr sz="300" spc="-1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marks owned </a:t>
            </a:r>
            <a:r>
              <a:rPr sz="300" spc="-10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by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Coldwell Banker Real Estate LLC.</a:t>
            </a:r>
            <a:r>
              <a:rPr sz="300" spc="570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300" spc="-5" dirty="0">
                <a:solidFill>
                  <a:srgbClr val="7F7F7F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374584LOC_8/20</a:t>
            </a:r>
            <a:endParaRPr sz="300" dirty="0">
              <a:latin typeface="Roboto Condensed Light" panose="02000000000000000000" pitchFamily="2" charset="0"/>
              <a:cs typeface="Roboto Condensed Light" panose="02000000000000000000" pitchFamily="2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424719" y="5218560"/>
            <a:ext cx="1299210" cy="6978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550" dirty="0">
                <a:solidFill>
                  <a:srgbClr val="231F20"/>
                </a:solidFill>
                <a:latin typeface="Adobe Garamond Pro"/>
                <a:cs typeface="Adobe Garamond Pro"/>
              </a:rPr>
              <a:t>123</a:t>
            </a:r>
            <a:r>
              <a:rPr sz="550" spc="195" dirty="0">
                <a:solidFill>
                  <a:srgbClr val="231F20"/>
                </a:solidFill>
                <a:latin typeface="Adobe Garamond Pro"/>
                <a:cs typeface="Adobe Garamond Pro"/>
              </a:rPr>
              <a:t> </a:t>
            </a:r>
            <a:r>
              <a:rPr sz="550" dirty="0">
                <a:solidFill>
                  <a:srgbClr val="231F20"/>
                </a:solidFill>
                <a:latin typeface="Adobe Garamond Pro"/>
                <a:cs typeface="Adobe Garamond Pro"/>
              </a:rPr>
              <a:t>STREET</a:t>
            </a:r>
            <a:r>
              <a:rPr sz="550" spc="195" dirty="0">
                <a:solidFill>
                  <a:srgbClr val="231F20"/>
                </a:solidFill>
                <a:latin typeface="Adobe Garamond Pro"/>
                <a:cs typeface="Adobe Garamond Pro"/>
              </a:rPr>
              <a:t> </a:t>
            </a:r>
            <a:r>
              <a:rPr sz="550" dirty="0">
                <a:solidFill>
                  <a:srgbClr val="231F20"/>
                </a:solidFill>
                <a:latin typeface="Adobe Garamond Pro"/>
                <a:cs typeface="Adobe Garamond Pro"/>
              </a:rPr>
              <a:t>NAME</a:t>
            </a:r>
            <a:r>
              <a:rPr sz="550" spc="200" dirty="0">
                <a:solidFill>
                  <a:srgbClr val="231F20"/>
                </a:solidFill>
                <a:latin typeface="Adobe Garamond Pro"/>
                <a:cs typeface="Adobe Garamond Pro"/>
              </a:rPr>
              <a:t> </a:t>
            </a:r>
            <a:r>
              <a:rPr sz="550" dirty="0">
                <a:solidFill>
                  <a:srgbClr val="231F20"/>
                </a:solidFill>
                <a:latin typeface="Adobe Garamond Pro"/>
                <a:cs typeface="Adobe Garamond Pro"/>
              </a:rPr>
              <a:t>|</a:t>
            </a:r>
            <a:r>
              <a:rPr sz="550" spc="195" dirty="0">
                <a:solidFill>
                  <a:srgbClr val="231F20"/>
                </a:solidFill>
                <a:latin typeface="Adobe Garamond Pro"/>
                <a:cs typeface="Adobe Garamond Pro"/>
              </a:rPr>
              <a:t> </a:t>
            </a:r>
            <a:r>
              <a:rPr sz="550" spc="-20" dirty="0">
                <a:solidFill>
                  <a:srgbClr val="231F20"/>
                </a:solidFill>
                <a:latin typeface="Adobe Garamond Pro"/>
                <a:cs typeface="Adobe Garamond Pro"/>
              </a:rPr>
              <a:t>CITY</a:t>
            </a:r>
            <a:endParaRPr sz="55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  <a:spcBef>
                <a:spcPts val="280"/>
              </a:spcBef>
            </a:pPr>
            <a:r>
              <a:rPr sz="350" dirty="0">
                <a:solidFill>
                  <a:srgbClr val="231F20"/>
                </a:solidFill>
                <a:latin typeface="Geometos Neue"/>
                <a:cs typeface="Geometos Neue"/>
              </a:rPr>
              <a:t>X</a:t>
            </a:r>
            <a:r>
              <a:rPr sz="350" spc="110" dirty="0">
                <a:solidFill>
                  <a:srgbClr val="231F20"/>
                </a:solidFill>
                <a:latin typeface="Geometos Neue"/>
                <a:cs typeface="Geometos Neue"/>
              </a:rPr>
              <a:t> </a:t>
            </a:r>
            <a:r>
              <a:rPr sz="350" dirty="0">
                <a:solidFill>
                  <a:srgbClr val="231F20"/>
                </a:solidFill>
                <a:latin typeface="Geometos Neue"/>
                <a:cs typeface="Geometos Neue"/>
              </a:rPr>
              <a:t>BEDROOMS</a:t>
            </a:r>
            <a:r>
              <a:rPr sz="350" spc="-65" dirty="0">
                <a:solidFill>
                  <a:srgbClr val="231F20"/>
                </a:solidFill>
                <a:latin typeface="Geometos Neue"/>
                <a:cs typeface="Geometos Neue"/>
              </a:rPr>
              <a:t> </a:t>
            </a:r>
            <a:r>
              <a:rPr sz="350" dirty="0">
                <a:solidFill>
                  <a:srgbClr val="231F20"/>
                </a:solidFill>
                <a:latin typeface="Geometos Neue"/>
                <a:cs typeface="Geometos Neue"/>
              </a:rPr>
              <a:t>,</a:t>
            </a:r>
            <a:r>
              <a:rPr sz="350" spc="110" dirty="0">
                <a:solidFill>
                  <a:srgbClr val="231F20"/>
                </a:solidFill>
                <a:latin typeface="Geometos Neue"/>
                <a:cs typeface="Geometos Neue"/>
              </a:rPr>
              <a:t> </a:t>
            </a:r>
            <a:r>
              <a:rPr sz="350" dirty="0">
                <a:solidFill>
                  <a:srgbClr val="231F20"/>
                </a:solidFill>
                <a:latin typeface="Geometos Neue"/>
                <a:cs typeface="Geometos Neue"/>
              </a:rPr>
              <a:t>X</a:t>
            </a:r>
            <a:r>
              <a:rPr sz="350" spc="110" dirty="0">
                <a:solidFill>
                  <a:srgbClr val="231F20"/>
                </a:solidFill>
                <a:latin typeface="Geometos Neue"/>
                <a:cs typeface="Geometos Neue"/>
              </a:rPr>
              <a:t> </a:t>
            </a:r>
            <a:r>
              <a:rPr sz="350" dirty="0">
                <a:solidFill>
                  <a:srgbClr val="231F20"/>
                </a:solidFill>
                <a:latin typeface="Geometos Neue"/>
                <a:cs typeface="Geometos Neue"/>
              </a:rPr>
              <a:t>BATHS</a:t>
            </a:r>
            <a:r>
              <a:rPr sz="350" spc="114" dirty="0">
                <a:solidFill>
                  <a:srgbClr val="231F20"/>
                </a:solidFill>
                <a:latin typeface="Geometos Neue"/>
                <a:cs typeface="Geometos Neue"/>
              </a:rPr>
              <a:t> </a:t>
            </a:r>
            <a:r>
              <a:rPr sz="350" dirty="0">
                <a:solidFill>
                  <a:srgbClr val="231F20"/>
                </a:solidFill>
                <a:latin typeface="Geometos Neue"/>
                <a:cs typeface="Geometos Neue"/>
              </a:rPr>
              <a:t>|</a:t>
            </a:r>
            <a:r>
              <a:rPr sz="350" spc="110" dirty="0">
                <a:solidFill>
                  <a:srgbClr val="231F20"/>
                </a:solidFill>
                <a:latin typeface="Geometos Neue"/>
                <a:cs typeface="Geometos Neue"/>
              </a:rPr>
              <a:t> </a:t>
            </a:r>
            <a:r>
              <a:rPr sz="350" dirty="0">
                <a:solidFill>
                  <a:srgbClr val="231F20"/>
                </a:solidFill>
                <a:latin typeface="Geometos Neue"/>
                <a:cs typeface="Geometos Neue"/>
              </a:rPr>
              <a:t>$</a:t>
            </a:r>
            <a:r>
              <a:rPr sz="350" spc="110" dirty="0">
                <a:solidFill>
                  <a:srgbClr val="231F20"/>
                </a:solidFill>
                <a:latin typeface="Geometos Neue"/>
                <a:cs typeface="Geometos Neue"/>
              </a:rPr>
              <a:t> </a:t>
            </a:r>
            <a:r>
              <a:rPr sz="350" spc="-10" dirty="0">
                <a:solidFill>
                  <a:srgbClr val="231F20"/>
                </a:solidFill>
                <a:latin typeface="Geometos Neue"/>
                <a:cs typeface="Geometos Neue"/>
              </a:rPr>
              <a:t>PRICE</a:t>
            </a:r>
            <a:endParaRPr sz="350" dirty="0">
              <a:latin typeface="Geometos Neue"/>
              <a:cs typeface="Geometos Neue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50" dirty="0">
              <a:latin typeface="Geometos Neue"/>
              <a:cs typeface="Geometos Neue"/>
            </a:endParaRPr>
          </a:p>
          <a:p>
            <a:pPr marR="5080">
              <a:lnSpc>
                <a:spcPct val="117500"/>
              </a:lnSpc>
            </a:pP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Lorem</a:t>
            </a:r>
            <a:r>
              <a:rPr sz="350" spc="15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ipsum</a:t>
            </a:r>
            <a:r>
              <a:rPr sz="350" spc="2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dolor</a:t>
            </a:r>
            <a:r>
              <a:rPr sz="350" spc="2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sit</a:t>
            </a:r>
            <a:r>
              <a:rPr sz="350" spc="2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amet,</a:t>
            </a:r>
            <a:r>
              <a:rPr sz="350" spc="2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consectetur</a:t>
            </a:r>
            <a:r>
              <a:rPr sz="350" spc="2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adipiscing</a:t>
            </a:r>
            <a:r>
              <a:rPr sz="350" spc="15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elit,</a:t>
            </a:r>
            <a:r>
              <a:rPr sz="350" spc="2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sed</a:t>
            </a:r>
            <a:r>
              <a:rPr sz="350" spc="2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spc="-25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do</a:t>
            </a:r>
            <a:r>
              <a:rPr sz="350" spc="50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eiusmod</a:t>
            </a:r>
            <a:r>
              <a:rPr sz="350" spc="15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tempor</a:t>
            </a:r>
            <a:r>
              <a:rPr sz="350" spc="2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incididunt</a:t>
            </a:r>
            <a:r>
              <a:rPr sz="350" spc="2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ut</a:t>
            </a:r>
            <a:r>
              <a:rPr sz="350" spc="2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labore</a:t>
            </a:r>
            <a:r>
              <a:rPr sz="350" spc="2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et</a:t>
            </a:r>
            <a:r>
              <a:rPr sz="350" spc="2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dolore</a:t>
            </a:r>
            <a:r>
              <a:rPr sz="350" spc="2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magna</a:t>
            </a:r>
            <a:r>
              <a:rPr sz="350" spc="2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aliqua.</a:t>
            </a:r>
            <a:r>
              <a:rPr sz="350" spc="2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spc="-25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Ut</a:t>
            </a:r>
            <a:r>
              <a:rPr sz="350" spc="50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enim</a:t>
            </a:r>
            <a:r>
              <a:rPr sz="350" spc="15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ad</a:t>
            </a:r>
            <a:r>
              <a:rPr sz="350" spc="2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minim</a:t>
            </a:r>
            <a:r>
              <a:rPr sz="350" spc="2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veniam,</a:t>
            </a:r>
            <a:r>
              <a:rPr sz="350" spc="2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quis</a:t>
            </a:r>
            <a:r>
              <a:rPr sz="350" spc="2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nostrud</a:t>
            </a:r>
            <a:r>
              <a:rPr sz="350" spc="2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exercitation</a:t>
            </a:r>
            <a:r>
              <a:rPr sz="350" spc="2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ullamco</a:t>
            </a:r>
            <a:r>
              <a:rPr sz="350" spc="2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spc="-1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laboris</a:t>
            </a:r>
            <a:r>
              <a:rPr sz="350" spc="50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nisi</a:t>
            </a:r>
            <a:r>
              <a:rPr sz="350" spc="15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ut</a:t>
            </a:r>
            <a:r>
              <a:rPr sz="350" spc="15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aliquip</a:t>
            </a:r>
            <a:r>
              <a:rPr sz="350" spc="15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ex</a:t>
            </a:r>
            <a:r>
              <a:rPr sz="350" spc="2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ea</a:t>
            </a:r>
            <a:r>
              <a:rPr sz="350" spc="15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commodo</a:t>
            </a:r>
            <a:r>
              <a:rPr sz="350" spc="15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consequat.</a:t>
            </a:r>
            <a:r>
              <a:rPr sz="350" spc="2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Duis</a:t>
            </a:r>
            <a:r>
              <a:rPr sz="350" spc="15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aute</a:t>
            </a:r>
            <a:r>
              <a:rPr sz="350" spc="15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irure</a:t>
            </a:r>
            <a:r>
              <a:rPr sz="350" spc="15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dolor</a:t>
            </a:r>
            <a:r>
              <a:rPr sz="350" spc="2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spc="-35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</a:t>
            </a:r>
            <a:r>
              <a:rPr sz="350" spc="50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reprehenderit</a:t>
            </a:r>
            <a:r>
              <a:rPr sz="350" spc="2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</a:t>
            </a:r>
            <a:r>
              <a:rPr sz="350" spc="25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voluptate</a:t>
            </a:r>
            <a:r>
              <a:rPr sz="350" spc="25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velit</a:t>
            </a:r>
            <a:r>
              <a:rPr sz="350" spc="2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esse</a:t>
            </a:r>
            <a:r>
              <a:rPr sz="350" spc="25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cillum</a:t>
            </a:r>
            <a:r>
              <a:rPr sz="350" spc="25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dolore</a:t>
            </a:r>
            <a:r>
              <a:rPr sz="350" spc="2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eu</a:t>
            </a:r>
            <a:r>
              <a:rPr sz="350" spc="25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fugiat</a:t>
            </a:r>
            <a:r>
              <a:rPr sz="350" spc="25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spc="-1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nulla</a:t>
            </a:r>
            <a:r>
              <a:rPr sz="350" spc="50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pariatur.</a:t>
            </a:r>
            <a:r>
              <a:rPr sz="350" spc="2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Excepteur</a:t>
            </a:r>
            <a:r>
              <a:rPr sz="350" spc="2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sint</a:t>
            </a:r>
            <a:r>
              <a:rPr sz="350" spc="25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occaecat</a:t>
            </a:r>
            <a:r>
              <a:rPr sz="350" spc="2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cupidatat</a:t>
            </a:r>
            <a:r>
              <a:rPr sz="350" spc="2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non</a:t>
            </a:r>
            <a:r>
              <a:rPr sz="350" spc="25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proident,</a:t>
            </a:r>
            <a:r>
              <a:rPr sz="350" spc="2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sunt</a:t>
            </a:r>
            <a:r>
              <a:rPr sz="350" spc="2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spc="-25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</a:t>
            </a:r>
            <a:r>
              <a:rPr sz="350" spc="50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culpa</a:t>
            </a:r>
            <a:r>
              <a:rPr sz="350" spc="15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qui</a:t>
            </a:r>
            <a:r>
              <a:rPr sz="350" spc="2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officia</a:t>
            </a:r>
            <a:r>
              <a:rPr sz="350" spc="2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deserunt</a:t>
            </a:r>
            <a:r>
              <a:rPr sz="350" spc="2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mollit</a:t>
            </a:r>
            <a:r>
              <a:rPr sz="350" spc="2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anim</a:t>
            </a:r>
            <a:r>
              <a:rPr sz="350" spc="2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id</a:t>
            </a:r>
            <a:r>
              <a:rPr sz="350" spc="2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est</a:t>
            </a:r>
            <a:r>
              <a:rPr sz="350" spc="2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spc="-10" dirty="0">
                <a:solidFill>
                  <a:srgbClr val="58595B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laborum.”</a:t>
            </a:r>
            <a:endParaRPr sz="350" dirty="0">
              <a:latin typeface="Roboto Light" panose="02000000000000000000" pitchFamily="2" charset="0"/>
              <a:cs typeface="Roboto Light" panose="02000000000000000000" pitchFamily="2" charset="0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2423450" y="6032804"/>
            <a:ext cx="1325245" cy="770255"/>
            <a:chOff x="12423450" y="6032804"/>
            <a:chExt cx="1325245" cy="770255"/>
          </a:xfrm>
        </p:grpSpPr>
        <p:sp>
          <p:nvSpPr>
            <p:cNvPr id="13" name="object 13"/>
            <p:cNvSpPr/>
            <p:nvPr/>
          </p:nvSpPr>
          <p:spPr>
            <a:xfrm>
              <a:off x="13631773" y="6781139"/>
              <a:ext cx="50800" cy="22225"/>
            </a:xfrm>
            <a:custGeom>
              <a:avLst/>
              <a:gdLst/>
              <a:ahLst/>
              <a:cxnLst/>
              <a:rect l="l" t="t" r="r" b="b"/>
              <a:pathLst>
                <a:path w="50800" h="22225">
                  <a:moveTo>
                    <a:pt x="37045" y="0"/>
                  </a:moveTo>
                  <a:lnTo>
                    <a:pt x="23355" y="8559"/>
                  </a:lnTo>
                  <a:lnTo>
                    <a:pt x="23355" y="11468"/>
                  </a:lnTo>
                  <a:lnTo>
                    <a:pt x="25323" y="11468"/>
                  </a:lnTo>
                  <a:lnTo>
                    <a:pt x="25323" y="21678"/>
                  </a:lnTo>
                  <a:lnTo>
                    <a:pt x="48768" y="21678"/>
                  </a:lnTo>
                  <a:lnTo>
                    <a:pt x="48768" y="18580"/>
                  </a:lnTo>
                  <a:lnTo>
                    <a:pt x="28422" y="18580"/>
                  </a:lnTo>
                  <a:lnTo>
                    <a:pt x="28485" y="8623"/>
                  </a:lnTo>
                  <a:lnTo>
                    <a:pt x="37045" y="3416"/>
                  </a:lnTo>
                  <a:lnTo>
                    <a:pt x="42525" y="3416"/>
                  </a:lnTo>
                  <a:lnTo>
                    <a:pt x="37045" y="0"/>
                  </a:lnTo>
                  <a:close/>
                </a:path>
                <a:path w="50800" h="22225">
                  <a:moveTo>
                    <a:pt x="42525" y="3416"/>
                  </a:moveTo>
                  <a:lnTo>
                    <a:pt x="37045" y="3416"/>
                  </a:lnTo>
                  <a:lnTo>
                    <a:pt x="45601" y="8559"/>
                  </a:lnTo>
                  <a:lnTo>
                    <a:pt x="45707" y="18580"/>
                  </a:lnTo>
                  <a:lnTo>
                    <a:pt x="48768" y="18580"/>
                  </a:lnTo>
                  <a:lnTo>
                    <a:pt x="48768" y="11468"/>
                  </a:lnTo>
                  <a:lnTo>
                    <a:pt x="50774" y="11468"/>
                  </a:lnTo>
                  <a:lnTo>
                    <a:pt x="50774" y="8559"/>
                  </a:lnTo>
                  <a:lnTo>
                    <a:pt x="42525" y="3416"/>
                  </a:lnTo>
                  <a:close/>
                </a:path>
                <a:path w="50800" h="22225">
                  <a:moveTo>
                    <a:pt x="41859" y="13690"/>
                  </a:moveTo>
                  <a:lnTo>
                    <a:pt x="32283" y="13690"/>
                  </a:lnTo>
                  <a:lnTo>
                    <a:pt x="32283" y="16433"/>
                  </a:lnTo>
                  <a:lnTo>
                    <a:pt x="41859" y="16433"/>
                  </a:lnTo>
                  <a:lnTo>
                    <a:pt x="41859" y="13690"/>
                  </a:lnTo>
                  <a:close/>
                </a:path>
                <a:path w="50800" h="22225">
                  <a:moveTo>
                    <a:pt x="41859" y="9994"/>
                  </a:moveTo>
                  <a:lnTo>
                    <a:pt x="32283" y="9994"/>
                  </a:lnTo>
                  <a:lnTo>
                    <a:pt x="32283" y="12712"/>
                  </a:lnTo>
                  <a:lnTo>
                    <a:pt x="41859" y="12712"/>
                  </a:lnTo>
                  <a:lnTo>
                    <a:pt x="41859" y="9994"/>
                  </a:lnTo>
                  <a:close/>
                </a:path>
                <a:path w="50800" h="22225">
                  <a:moveTo>
                    <a:pt x="20802" y="0"/>
                  </a:moveTo>
                  <a:lnTo>
                    <a:pt x="0" y="0"/>
                  </a:lnTo>
                  <a:lnTo>
                    <a:pt x="0" y="21678"/>
                  </a:lnTo>
                  <a:lnTo>
                    <a:pt x="20802" y="21678"/>
                  </a:lnTo>
                  <a:lnTo>
                    <a:pt x="20802" y="18834"/>
                  </a:lnTo>
                  <a:lnTo>
                    <a:pt x="2857" y="18834"/>
                  </a:lnTo>
                  <a:lnTo>
                    <a:pt x="2857" y="2959"/>
                  </a:lnTo>
                  <a:lnTo>
                    <a:pt x="10833" y="2959"/>
                  </a:lnTo>
                  <a:lnTo>
                    <a:pt x="16675" y="2463"/>
                  </a:lnTo>
                  <a:lnTo>
                    <a:pt x="20802" y="2463"/>
                  </a:lnTo>
                  <a:lnTo>
                    <a:pt x="20802" y="0"/>
                  </a:lnTo>
                  <a:close/>
                </a:path>
                <a:path w="50800" h="22225">
                  <a:moveTo>
                    <a:pt x="10833" y="2959"/>
                  </a:moveTo>
                  <a:lnTo>
                    <a:pt x="8077" y="2959"/>
                  </a:lnTo>
                  <a:lnTo>
                    <a:pt x="8077" y="18834"/>
                  </a:lnTo>
                  <a:lnTo>
                    <a:pt x="20802" y="18834"/>
                  </a:lnTo>
                  <a:lnTo>
                    <a:pt x="10833" y="18821"/>
                  </a:lnTo>
                  <a:lnTo>
                    <a:pt x="10833" y="11823"/>
                  </a:lnTo>
                  <a:lnTo>
                    <a:pt x="20802" y="11823"/>
                  </a:lnTo>
                  <a:lnTo>
                    <a:pt x="20802" y="11087"/>
                  </a:lnTo>
                  <a:lnTo>
                    <a:pt x="16586" y="11087"/>
                  </a:lnTo>
                  <a:lnTo>
                    <a:pt x="10795" y="10591"/>
                  </a:lnTo>
                  <a:lnTo>
                    <a:pt x="10833" y="2959"/>
                  </a:lnTo>
                  <a:close/>
                </a:path>
                <a:path w="50800" h="22225">
                  <a:moveTo>
                    <a:pt x="20802" y="11823"/>
                  </a:moveTo>
                  <a:lnTo>
                    <a:pt x="10833" y="11823"/>
                  </a:lnTo>
                  <a:lnTo>
                    <a:pt x="17830" y="18821"/>
                  </a:lnTo>
                  <a:lnTo>
                    <a:pt x="20802" y="18821"/>
                  </a:lnTo>
                  <a:lnTo>
                    <a:pt x="20802" y="11823"/>
                  </a:lnTo>
                  <a:close/>
                </a:path>
                <a:path w="50800" h="22225">
                  <a:moveTo>
                    <a:pt x="20802" y="2463"/>
                  </a:moveTo>
                  <a:lnTo>
                    <a:pt x="16675" y="2463"/>
                  </a:lnTo>
                  <a:lnTo>
                    <a:pt x="16586" y="11087"/>
                  </a:lnTo>
                  <a:lnTo>
                    <a:pt x="20802" y="11087"/>
                  </a:lnTo>
                  <a:lnTo>
                    <a:pt x="20802" y="246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2424720" y="6485498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5">
                  <a:moveTo>
                    <a:pt x="0" y="0"/>
                  </a:moveTo>
                  <a:lnTo>
                    <a:pt x="1322362" y="0"/>
                  </a:lnTo>
                </a:path>
              </a:pathLst>
            </a:custGeom>
            <a:ln w="3175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424715" y="6032804"/>
              <a:ext cx="299478" cy="363321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12424896" y="6016713"/>
            <a:ext cx="1329055" cy="918649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365125">
              <a:lnSpc>
                <a:spcPct val="100000"/>
              </a:lnSpc>
              <a:spcBef>
                <a:spcPts val="300"/>
              </a:spcBef>
            </a:pPr>
            <a:r>
              <a:rPr sz="350" b="1" dirty="0">
                <a:solidFill>
                  <a:srgbClr val="231F20"/>
                </a:solidFill>
                <a:latin typeface="Adobe Garamond Pro Bold"/>
                <a:cs typeface="Adobe Garamond Pro Bold"/>
              </a:rPr>
              <a:t>AGENT</a:t>
            </a:r>
            <a:r>
              <a:rPr sz="350" b="1" spc="200" dirty="0">
                <a:solidFill>
                  <a:srgbClr val="231F20"/>
                </a:solidFill>
                <a:latin typeface="Adobe Garamond Pro Bold"/>
                <a:cs typeface="Adobe Garamond Pro Bold"/>
              </a:rPr>
              <a:t> </a:t>
            </a:r>
            <a:r>
              <a:rPr sz="350" b="1" spc="-20" dirty="0">
                <a:solidFill>
                  <a:srgbClr val="231F20"/>
                </a:solidFill>
                <a:latin typeface="Adobe Garamond Pro Bold"/>
                <a:cs typeface="Adobe Garamond Pro Bold"/>
              </a:rPr>
              <a:t>NAME</a:t>
            </a:r>
            <a:endParaRPr sz="350" dirty="0">
              <a:latin typeface="Adobe Garamond Pro"/>
              <a:cs typeface="Adobe Garamond Pro"/>
            </a:endParaRPr>
          </a:p>
          <a:p>
            <a:pPr marL="365125">
              <a:lnSpc>
                <a:spcPct val="100000"/>
              </a:lnSpc>
              <a:spcBef>
                <a:spcPts val="140"/>
              </a:spcBef>
            </a:pPr>
            <a:r>
              <a:rPr sz="250" dirty="0">
                <a:solidFill>
                  <a:srgbClr val="231F20"/>
                </a:solidFill>
                <a:latin typeface="Geometos Neue"/>
                <a:cs typeface="Geometos Neue"/>
              </a:rPr>
              <a:t>luxury</a:t>
            </a:r>
            <a:r>
              <a:rPr sz="250" spc="254" dirty="0">
                <a:solidFill>
                  <a:srgbClr val="231F20"/>
                </a:solidFill>
                <a:latin typeface="Geometos Neue"/>
                <a:cs typeface="Geometos Neue"/>
              </a:rPr>
              <a:t> </a:t>
            </a:r>
            <a:r>
              <a:rPr sz="250" dirty="0">
                <a:solidFill>
                  <a:srgbClr val="231F20"/>
                </a:solidFill>
                <a:latin typeface="Geometos Neue"/>
                <a:cs typeface="Geometos Neue"/>
              </a:rPr>
              <a:t>PROPERT Y</a:t>
            </a:r>
            <a:r>
              <a:rPr sz="250" spc="254" dirty="0">
                <a:solidFill>
                  <a:srgbClr val="231F20"/>
                </a:solidFill>
                <a:latin typeface="Geometos Neue"/>
                <a:cs typeface="Geometos Neue"/>
              </a:rPr>
              <a:t> </a:t>
            </a:r>
            <a:r>
              <a:rPr sz="250" spc="-10" dirty="0">
                <a:solidFill>
                  <a:srgbClr val="231F20"/>
                </a:solidFill>
                <a:latin typeface="Geometos Neue"/>
                <a:cs typeface="Geometos Neue"/>
              </a:rPr>
              <a:t>SPECIALIST</a:t>
            </a:r>
            <a:endParaRPr sz="250" dirty="0">
              <a:latin typeface="Geometos Neue"/>
              <a:cs typeface="Geometos Neue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00" dirty="0">
              <a:latin typeface="Geometos Neue"/>
              <a:cs typeface="Geometos Neue"/>
            </a:endParaRPr>
          </a:p>
          <a:p>
            <a:pPr marL="365125">
              <a:lnSpc>
                <a:spcPct val="100000"/>
              </a:lnSpc>
              <a:spcBef>
                <a:spcPts val="5"/>
              </a:spcBef>
            </a:pPr>
            <a:r>
              <a:rPr sz="300" spc="-20" dirty="0">
                <a:solidFill>
                  <a:srgbClr val="231F20"/>
                </a:solidFill>
                <a:latin typeface="Adobe Garamond Pro"/>
                <a:cs typeface="Adobe Garamond Pro"/>
              </a:rPr>
              <a:t>T.</a:t>
            </a:r>
            <a:r>
              <a:rPr sz="300" spc="5" dirty="0">
                <a:solidFill>
                  <a:srgbClr val="231F20"/>
                </a:solidFill>
                <a:latin typeface="Adobe Garamond Pro"/>
                <a:cs typeface="Adobe Garamond Pro"/>
              </a:rPr>
              <a:t> </a:t>
            </a:r>
            <a:r>
              <a:rPr sz="300" dirty="0">
                <a:solidFill>
                  <a:srgbClr val="231F20"/>
                </a:solidFill>
                <a:latin typeface="Adobe Garamond Pro"/>
                <a:cs typeface="Adobe Garamond Pro"/>
              </a:rPr>
              <a:t>555.555.5555</a:t>
            </a:r>
            <a:r>
              <a:rPr sz="300" spc="95" dirty="0">
                <a:solidFill>
                  <a:srgbClr val="231F20"/>
                </a:solidFill>
                <a:latin typeface="Adobe Garamond Pro"/>
                <a:cs typeface="Adobe Garamond Pro"/>
              </a:rPr>
              <a:t> </a:t>
            </a:r>
            <a:r>
              <a:rPr sz="300" dirty="0">
                <a:solidFill>
                  <a:srgbClr val="231F20"/>
                </a:solidFill>
                <a:latin typeface="Adobe Garamond Pro"/>
                <a:cs typeface="Adobe Garamond Pro"/>
              </a:rPr>
              <a:t>|</a:t>
            </a:r>
            <a:r>
              <a:rPr sz="300" spc="95" dirty="0">
                <a:solidFill>
                  <a:srgbClr val="231F20"/>
                </a:solidFill>
                <a:latin typeface="Adobe Garamond Pro"/>
                <a:cs typeface="Adobe Garamond Pro"/>
              </a:rPr>
              <a:t> </a:t>
            </a:r>
            <a:r>
              <a:rPr sz="300" spc="-30" dirty="0">
                <a:solidFill>
                  <a:srgbClr val="231F20"/>
                </a:solidFill>
                <a:latin typeface="Adobe Garamond Pro"/>
                <a:cs typeface="Adobe Garamond Pro"/>
              </a:rPr>
              <a:t>F.</a:t>
            </a:r>
            <a:r>
              <a:rPr sz="300" spc="5" dirty="0">
                <a:solidFill>
                  <a:srgbClr val="231F20"/>
                </a:solidFill>
                <a:latin typeface="Adobe Garamond Pro"/>
                <a:cs typeface="Adobe Garamond Pro"/>
              </a:rPr>
              <a:t> </a:t>
            </a:r>
            <a:r>
              <a:rPr sz="300" dirty="0">
                <a:solidFill>
                  <a:srgbClr val="231F20"/>
                </a:solidFill>
                <a:latin typeface="Adobe Garamond Pro"/>
                <a:cs typeface="Adobe Garamond Pro"/>
              </a:rPr>
              <a:t>555.555.5555</a:t>
            </a:r>
            <a:r>
              <a:rPr sz="300" spc="95" dirty="0">
                <a:solidFill>
                  <a:srgbClr val="231F20"/>
                </a:solidFill>
                <a:latin typeface="Adobe Garamond Pro"/>
                <a:cs typeface="Adobe Garamond Pro"/>
              </a:rPr>
              <a:t> </a:t>
            </a:r>
            <a:r>
              <a:rPr sz="300" dirty="0">
                <a:solidFill>
                  <a:srgbClr val="231F20"/>
                </a:solidFill>
                <a:latin typeface="Adobe Garamond Pro"/>
                <a:cs typeface="Adobe Garamond Pro"/>
              </a:rPr>
              <a:t>|</a:t>
            </a:r>
            <a:r>
              <a:rPr sz="300" spc="95" dirty="0">
                <a:solidFill>
                  <a:srgbClr val="231F20"/>
                </a:solidFill>
                <a:latin typeface="Adobe Garamond Pro"/>
                <a:cs typeface="Adobe Garamond Pro"/>
              </a:rPr>
              <a:t> </a:t>
            </a:r>
            <a:r>
              <a:rPr sz="300" dirty="0">
                <a:solidFill>
                  <a:srgbClr val="231F20"/>
                </a:solidFill>
                <a:latin typeface="Adobe Garamond Pro"/>
                <a:cs typeface="Adobe Garamond Pro"/>
              </a:rPr>
              <a:t>D.</a:t>
            </a:r>
            <a:r>
              <a:rPr sz="300" spc="10" dirty="0">
                <a:solidFill>
                  <a:srgbClr val="231F20"/>
                </a:solidFill>
                <a:latin typeface="Adobe Garamond Pro"/>
                <a:cs typeface="Adobe Garamond Pro"/>
              </a:rPr>
              <a:t> </a:t>
            </a:r>
            <a:r>
              <a:rPr sz="300" spc="-10" dirty="0">
                <a:solidFill>
                  <a:srgbClr val="231F20"/>
                </a:solidFill>
                <a:latin typeface="Adobe Garamond Pro"/>
                <a:cs typeface="Adobe Garamond Pro"/>
              </a:rPr>
              <a:t>555.555.5555</a:t>
            </a:r>
            <a:endParaRPr sz="300" dirty="0">
              <a:latin typeface="Adobe Garamond Pro"/>
              <a:cs typeface="Adobe Garamond Pro"/>
            </a:endParaRPr>
          </a:p>
          <a:p>
            <a:pPr marL="365125">
              <a:lnSpc>
                <a:spcPct val="100000"/>
              </a:lnSpc>
              <a:spcBef>
                <a:spcPts val="85"/>
              </a:spcBef>
            </a:pPr>
            <a:r>
              <a:rPr sz="300" dirty="0">
                <a:solidFill>
                  <a:srgbClr val="231F20"/>
                </a:solidFill>
                <a:latin typeface="Adobe Garamond Pro"/>
                <a:cs typeface="Adobe Garamond Pro"/>
                <a:hlinkClick r:id="rId7"/>
              </a:rPr>
              <a:t>email@email.com</a:t>
            </a:r>
            <a:r>
              <a:rPr sz="300" spc="95" dirty="0">
                <a:solidFill>
                  <a:srgbClr val="231F20"/>
                </a:solidFill>
                <a:latin typeface="Adobe Garamond Pro"/>
                <a:cs typeface="Adobe Garamond Pro"/>
              </a:rPr>
              <a:t> </a:t>
            </a:r>
            <a:r>
              <a:rPr sz="300" dirty="0">
                <a:solidFill>
                  <a:srgbClr val="231F20"/>
                </a:solidFill>
                <a:latin typeface="Adobe Garamond Pro"/>
                <a:cs typeface="Adobe Garamond Pro"/>
              </a:rPr>
              <a:t>|</a:t>
            </a:r>
            <a:r>
              <a:rPr sz="300" spc="95" dirty="0">
                <a:solidFill>
                  <a:srgbClr val="231F20"/>
                </a:solidFill>
                <a:latin typeface="Adobe Garamond Pro"/>
                <a:cs typeface="Adobe Garamond Pro"/>
              </a:rPr>
              <a:t> </a:t>
            </a:r>
            <a:r>
              <a:rPr sz="300" spc="-10" dirty="0">
                <a:solidFill>
                  <a:srgbClr val="231F20"/>
                </a:solidFill>
                <a:latin typeface="Adobe Garamond Pro"/>
                <a:cs typeface="Adobe Garamond Pro"/>
                <a:hlinkClick r:id="rId8"/>
              </a:rPr>
              <a:t>email@officeemail.com</a:t>
            </a:r>
            <a:endParaRPr sz="3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50" dirty="0">
              <a:latin typeface="Adobe Garamond Pro"/>
              <a:cs typeface="Adobe Garamond Pro"/>
            </a:endParaRPr>
          </a:p>
          <a:p>
            <a:pPr marL="365125">
              <a:lnSpc>
                <a:spcPct val="100000"/>
              </a:lnSpc>
            </a:pPr>
            <a:r>
              <a:rPr sz="300" spc="-10" dirty="0">
                <a:solidFill>
                  <a:srgbClr val="231F20"/>
                </a:solidFill>
                <a:latin typeface="Geometos Neue"/>
                <a:cs typeface="Geometos Neue"/>
              </a:rPr>
              <a:t>COLDWELLBANKERLUXURY.COM</a:t>
            </a:r>
            <a:endParaRPr sz="300" dirty="0">
              <a:latin typeface="Geometos Neue"/>
              <a:cs typeface="Geometos Neue"/>
            </a:endParaRPr>
          </a:p>
          <a:p>
            <a:pPr>
              <a:lnSpc>
                <a:spcPct val="100000"/>
              </a:lnSpc>
            </a:pPr>
            <a:endParaRPr sz="300" dirty="0">
              <a:latin typeface="Geometos Neue"/>
              <a:cs typeface="Geometos Neue"/>
            </a:endParaRPr>
          </a:p>
          <a:p>
            <a:pPr>
              <a:lnSpc>
                <a:spcPct val="100000"/>
              </a:lnSpc>
            </a:pPr>
            <a:endParaRPr sz="300" dirty="0">
              <a:latin typeface="Geometos Neue"/>
              <a:cs typeface="Geometos Neue"/>
            </a:endParaRPr>
          </a:p>
          <a:p>
            <a:pPr marR="5080">
              <a:lnSpc>
                <a:spcPct val="115700"/>
              </a:lnSpc>
              <a:spcBef>
                <a:spcPts val="195"/>
              </a:spcBef>
            </a:pP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The</a:t>
            </a:r>
            <a:r>
              <a:rPr sz="200" spc="6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property</a:t>
            </a:r>
            <a:r>
              <a:rPr sz="200" spc="7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information</a:t>
            </a:r>
            <a:r>
              <a:rPr sz="200" spc="7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herein</a:t>
            </a:r>
            <a:r>
              <a:rPr sz="200" spc="6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is</a:t>
            </a:r>
            <a:r>
              <a:rPr sz="200" spc="7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derived</a:t>
            </a:r>
            <a:r>
              <a:rPr sz="200" spc="7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from</a:t>
            </a:r>
            <a:r>
              <a:rPr sz="200" spc="6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various</a:t>
            </a:r>
            <a:r>
              <a:rPr sz="200" spc="7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sources</a:t>
            </a:r>
            <a:r>
              <a:rPr sz="200" spc="7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that</a:t>
            </a:r>
            <a:r>
              <a:rPr sz="200" spc="7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may</a:t>
            </a:r>
            <a:r>
              <a:rPr sz="200" spc="6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include,</a:t>
            </a:r>
            <a:r>
              <a:rPr sz="200" spc="7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but</a:t>
            </a:r>
            <a:r>
              <a:rPr sz="200" spc="7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not</a:t>
            </a:r>
            <a:r>
              <a:rPr sz="200" spc="6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be</a:t>
            </a:r>
            <a:r>
              <a:rPr sz="200" spc="7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limited</a:t>
            </a:r>
            <a:r>
              <a:rPr sz="200" spc="7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to,</a:t>
            </a:r>
            <a:r>
              <a:rPr sz="200" spc="7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county</a:t>
            </a:r>
            <a:r>
              <a:rPr sz="200" spc="6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records</a:t>
            </a:r>
            <a:r>
              <a:rPr sz="200" spc="7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spc="-2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and</a:t>
            </a:r>
            <a:r>
              <a:rPr sz="200" spc="5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the</a:t>
            </a:r>
            <a:r>
              <a:rPr sz="200" spc="7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Multiple</a:t>
            </a:r>
            <a:r>
              <a:rPr sz="200" spc="7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Listing</a:t>
            </a:r>
            <a:r>
              <a:rPr sz="200" spc="7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Service,</a:t>
            </a:r>
            <a:r>
              <a:rPr sz="200" spc="7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and</a:t>
            </a:r>
            <a:r>
              <a:rPr sz="200" spc="7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it</a:t>
            </a:r>
            <a:r>
              <a:rPr sz="200" spc="7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may</a:t>
            </a:r>
            <a:r>
              <a:rPr sz="200" spc="7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include</a:t>
            </a:r>
            <a:r>
              <a:rPr sz="200" spc="7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approximations.</a:t>
            </a:r>
            <a:r>
              <a:rPr sz="200" spc="7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Although</a:t>
            </a:r>
            <a:r>
              <a:rPr sz="200" spc="7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the</a:t>
            </a:r>
            <a:r>
              <a:rPr sz="200" spc="7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information</a:t>
            </a:r>
            <a:r>
              <a:rPr sz="200" spc="7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is</a:t>
            </a:r>
            <a:r>
              <a:rPr sz="200" spc="7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believed</a:t>
            </a:r>
            <a:r>
              <a:rPr sz="200" spc="7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to</a:t>
            </a:r>
            <a:r>
              <a:rPr sz="200" spc="7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be</a:t>
            </a:r>
            <a:r>
              <a:rPr sz="200" spc="7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accurate,</a:t>
            </a:r>
            <a:r>
              <a:rPr sz="200" spc="7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it</a:t>
            </a:r>
            <a:r>
              <a:rPr sz="200" spc="7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spc="-2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is</a:t>
            </a:r>
            <a:r>
              <a:rPr sz="200" spc="5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not</a:t>
            </a:r>
            <a:r>
              <a:rPr sz="200" spc="6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warranted</a:t>
            </a:r>
            <a:r>
              <a:rPr sz="200" spc="6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and</a:t>
            </a:r>
            <a:r>
              <a:rPr sz="200" spc="6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you</a:t>
            </a:r>
            <a:r>
              <a:rPr sz="200" spc="7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should</a:t>
            </a:r>
            <a:r>
              <a:rPr sz="200" spc="6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not</a:t>
            </a:r>
            <a:r>
              <a:rPr sz="200" spc="6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rely</a:t>
            </a:r>
            <a:r>
              <a:rPr sz="200" spc="6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upon</a:t>
            </a:r>
            <a:r>
              <a:rPr sz="200" spc="6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it</a:t>
            </a:r>
            <a:r>
              <a:rPr sz="200" spc="7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without</a:t>
            </a:r>
            <a:r>
              <a:rPr sz="200" spc="6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personal</a:t>
            </a:r>
            <a:r>
              <a:rPr sz="200" spc="6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verification.</a:t>
            </a:r>
            <a:r>
              <a:rPr sz="200" spc="6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Not</a:t>
            </a:r>
            <a:r>
              <a:rPr sz="200" spc="7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intended</a:t>
            </a:r>
            <a:r>
              <a:rPr sz="200" spc="6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as</a:t>
            </a:r>
            <a:r>
              <a:rPr sz="200" spc="6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a</a:t>
            </a:r>
            <a:r>
              <a:rPr sz="200" spc="6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solicitation</a:t>
            </a:r>
            <a:r>
              <a:rPr sz="200" spc="7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if</a:t>
            </a:r>
            <a:r>
              <a:rPr sz="200" spc="6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your</a:t>
            </a:r>
            <a:r>
              <a:rPr sz="200" spc="6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property</a:t>
            </a:r>
            <a:r>
              <a:rPr sz="200" spc="6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spc="-2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is</a:t>
            </a:r>
            <a:r>
              <a:rPr sz="200" spc="5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already</a:t>
            </a:r>
            <a:r>
              <a:rPr sz="200" spc="8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listed</a:t>
            </a:r>
            <a:r>
              <a:rPr sz="200" spc="8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by</a:t>
            </a:r>
            <a:r>
              <a:rPr sz="200" spc="8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another</a:t>
            </a:r>
            <a:r>
              <a:rPr sz="200" spc="8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broker.</a:t>
            </a:r>
            <a:r>
              <a:rPr sz="200" spc="8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Affiliated</a:t>
            </a:r>
            <a:r>
              <a:rPr sz="200" spc="8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real</a:t>
            </a:r>
            <a:r>
              <a:rPr sz="200" spc="8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estate</a:t>
            </a:r>
            <a:r>
              <a:rPr sz="200" spc="8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agents</a:t>
            </a:r>
            <a:r>
              <a:rPr sz="200" spc="8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are</a:t>
            </a:r>
            <a:r>
              <a:rPr sz="200" spc="8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independent</a:t>
            </a:r>
            <a:r>
              <a:rPr sz="200" spc="8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contractor</a:t>
            </a:r>
            <a:r>
              <a:rPr sz="200" spc="8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sales</a:t>
            </a:r>
            <a:r>
              <a:rPr sz="200" spc="8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associates,</a:t>
            </a:r>
            <a:r>
              <a:rPr sz="200" spc="8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not</a:t>
            </a:r>
            <a:r>
              <a:rPr sz="200" spc="8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spc="-1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employees.</a:t>
            </a:r>
            <a:endParaRPr sz="200" dirty="0">
              <a:latin typeface="Roboto Condensed Light" panose="02000000000000000000" pitchFamily="2" charset="0"/>
              <a:cs typeface="Roboto Condensed Light" panose="02000000000000000000" pitchFamily="2" charset="0"/>
            </a:endParaRPr>
          </a:p>
          <a:p>
            <a:pPr marR="19050">
              <a:lnSpc>
                <a:spcPct val="115700"/>
              </a:lnSpc>
            </a:pP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©2020</a:t>
            </a:r>
            <a:r>
              <a:rPr sz="200" spc="7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Coldwell</a:t>
            </a:r>
            <a:r>
              <a:rPr sz="200" spc="8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Banker.</a:t>
            </a:r>
            <a:r>
              <a:rPr sz="200" spc="8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All</a:t>
            </a:r>
            <a:r>
              <a:rPr sz="200" spc="8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Rights</a:t>
            </a:r>
            <a:r>
              <a:rPr sz="200" spc="8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Reserved.</a:t>
            </a:r>
            <a:r>
              <a:rPr sz="200" spc="8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Coldwell</a:t>
            </a:r>
            <a:r>
              <a:rPr sz="200" spc="8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Banker</a:t>
            </a:r>
            <a:r>
              <a:rPr sz="200" spc="8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and</a:t>
            </a:r>
            <a:r>
              <a:rPr sz="200" spc="8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the</a:t>
            </a:r>
            <a:r>
              <a:rPr sz="200" spc="8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Coldwell</a:t>
            </a:r>
            <a:r>
              <a:rPr sz="200" spc="8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Banker</a:t>
            </a:r>
            <a:r>
              <a:rPr sz="200" spc="7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logos</a:t>
            </a:r>
            <a:r>
              <a:rPr sz="200" spc="8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are</a:t>
            </a:r>
            <a:r>
              <a:rPr sz="200" spc="8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trademarks</a:t>
            </a:r>
            <a:r>
              <a:rPr sz="200" spc="8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of</a:t>
            </a:r>
            <a:r>
              <a:rPr sz="200" spc="8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spc="-1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Coldwell</a:t>
            </a:r>
            <a:r>
              <a:rPr sz="200" spc="5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Banker</a:t>
            </a:r>
            <a:r>
              <a:rPr sz="200" spc="7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Real</a:t>
            </a:r>
            <a:r>
              <a:rPr sz="200" spc="7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Estate</a:t>
            </a:r>
            <a:r>
              <a:rPr sz="200" spc="7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LLC.</a:t>
            </a:r>
            <a:r>
              <a:rPr sz="200" spc="7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The</a:t>
            </a:r>
            <a:r>
              <a:rPr sz="200" spc="7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Coldwell</a:t>
            </a:r>
            <a:r>
              <a:rPr sz="200" spc="7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Banker®</a:t>
            </a:r>
            <a:r>
              <a:rPr sz="200" spc="7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System</a:t>
            </a:r>
            <a:r>
              <a:rPr sz="200" spc="7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is</a:t>
            </a:r>
            <a:r>
              <a:rPr sz="200" spc="7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comprised</a:t>
            </a:r>
            <a:r>
              <a:rPr sz="200" spc="7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of</a:t>
            </a:r>
            <a:r>
              <a:rPr sz="200" spc="7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company</a:t>
            </a:r>
            <a:r>
              <a:rPr sz="200" spc="8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owned</a:t>
            </a:r>
            <a:r>
              <a:rPr sz="200" spc="7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offices</a:t>
            </a:r>
            <a:r>
              <a:rPr sz="200" spc="7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which</a:t>
            </a:r>
            <a:r>
              <a:rPr sz="200" spc="7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are</a:t>
            </a:r>
            <a:r>
              <a:rPr sz="200" spc="7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owned</a:t>
            </a:r>
            <a:r>
              <a:rPr sz="200" spc="7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spc="-2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by</a:t>
            </a:r>
            <a:endParaRPr sz="200" dirty="0">
              <a:latin typeface="Roboto Condensed Light" panose="02000000000000000000" pitchFamily="2" charset="0"/>
              <a:cs typeface="Roboto Condensed Light" panose="02000000000000000000" pitchFamily="2" charset="0"/>
            </a:endParaRPr>
          </a:p>
          <a:p>
            <a:pPr marR="85725">
              <a:lnSpc>
                <a:spcPct val="115700"/>
              </a:lnSpc>
            </a:pP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a</a:t>
            </a:r>
            <a:r>
              <a:rPr sz="200" spc="7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subsidiary</a:t>
            </a:r>
            <a:r>
              <a:rPr sz="200" spc="7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of</a:t>
            </a:r>
            <a:r>
              <a:rPr sz="200" spc="8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Realogy</a:t>
            </a:r>
            <a:r>
              <a:rPr sz="200" spc="7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Brokerage</a:t>
            </a:r>
            <a:r>
              <a:rPr sz="200" spc="7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Group</a:t>
            </a:r>
            <a:r>
              <a:rPr sz="200" spc="8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LLC</a:t>
            </a:r>
            <a:r>
              <a:rPr sz="200" spc="7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and</a:t>
            </a:r>
            <a:r>
              <a:rPr sz="200" spc="8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franchised</a:t>
            </a:r>
            <a:r>
              <a:rPr sz="200" spc="7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offices</a:t>
            </a:r>
            <a:r>
              <a:rPr sz="200" spc="7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which</a:t>
            </a:r>
            <a:r>
              <a:rPr sz="200" spc="8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are</a:t>
            </a:r>
            <a:r>
              <a:rPr sz="200" spc="7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independently</a:t>
            </a:r>
            <a:r>
              <a:rPr sz="200" spc="7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owned</a:t>
            </a:r>
            <a:r>
              <a:rPr sz="200" spc="8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and</a:t>
            </a:r>
            <a:r>
              <a:rPr sz="200" spc="7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spc="-1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operated.</a:t>
            </a:r>
            <a:r>
              <a:rPr sz="200" spc="5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The</a:t>
            </a:r>
            <a:r>
              <a:rPr sz="200" spc="7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Coldwell</a:t>
            </a:r>
            <a:r>
              <a:rPr sz="200" spc="7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Banker</a:t>
            </a:r>
            <a:r>
              <a:rPr sz="200" spc="7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System</a:t>
            </a:r>
            <a:r>
              <a:rPr sz="200" spc="7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fully</a:t>
            </a:r>
            <a:r>
              <a:rPr sz="200" spc="7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supports</a:t>
            </a:r>
            <a:r>
              <a:rPr sz="200" spc="7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the</a:t>
            </a:r>
            <a:r>
              <a:rPr sz="200" spc="7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principles</a:t>
            </a:r>
            <a:r>
              <a:rPr sz="200" spc="7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of</a:t>
            </a:r>
            <a:r>
              <a:rPr sz="200" spc="7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the</a:t>
            </a:r>
            <a:r>
              <a:rPr sz="200" spc="7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Fair</a:t>
            </a:r>
            <a:r>
              <a:rPr sz="200" spc="7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Housing</a:t>
            </a:r>
            <a:r>
              <a:rPr sz="200" spc="7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Act</a:t>
            </a:r>
            <a:r>
              <a:rPr sz="200" spc="7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and</a:t>
            </a:r>
            <a:r>
              <a:rPr sz="200" spc="7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the</a:t>
            </a:r>
            <a:r>
              <a:rPr sz="200" spc="7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Equal</a:t>
            </a:r>
            <a:r>
              <a:rPr sz="200" spc="7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Opportunity</a:t>
            </a:r>
            <a:r>
              <a:rPr sz="200" spc="75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 </a:t>
            </a:r>
            <a:r>
              <a:rPr sz="200" spc="-2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Act.</a:t>
            </a:r>
            <a:endParaRPr sz="200" dirty="0">
              <a:latin typeface="Roboto Condensed Light" panose="02000000000000000000" pitchFamily="2" charset="0"/>
              <a:cs typeface="Roboto Condensed Light" panose="02000000000000000000" pitchFamily="2" charset="0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r>
              <a:rPr sz="200" spc="-10" dirty="0">
                <a:solidFill>
                  <a:srgbClr val="58595B"/>
                </a:solidFill>
                <a:latin typeface="Roboto Condensed Light" panose="02000000000000000000" pitchFamily="2" charset="0"/>
                <a:cs typeface="Roboto Condensed Light" panose="02000000000000000000" pitchFamily="2" charset="0"/>
              </a:rPr>
              <a:t>202M4C_NAT_8/20</a:t>
            </a:r>
            <a:endParaRPr sz="200" dirty="0">
              <a:latin typeface="Roboto Condensed Light" panose="02000000000000000000" pitchFamily="2" charset="0"/>
              <a:cs typeface="Roboto Condensed Light" panose="02000000000000000000" pitchFamily="2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3955473" y="5604616"/>
            <a:ext cx="323215" cy="1049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0480" marR="5080" indent="-31115">
              <a:lnSpc>
                <a:spcPct val="102800"/>
              </a:lnSpc>
              <a:spcBef>
                <a:spcPts val="95"/>
              </a:spcBef>
            </a:pPr>
            <a:r>
              <a:rPr sz="300" dirty="0">
                <a:solidFill>
                  <a:srgbClr val="474C5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1234</a:t>
            </a:r>
            <a:r>
              <a:rPr sz="300" spc="5" dirty="0">
                <a:solidFill>
                  <a:srgbClr val="474C5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00" dirty="0">
                <a:solidFill>
                  <a:srgbClr val="474C5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Street</a:t>
            </a:r>
            <a:r>
              <a:rPr sz="300" spc="10" dirty="0">
                <a:solidFill>
                  <a:srgbClr val="474C5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00" spc="-20" dirty="0">
                <a:solidFill>
                  <a:srgbClr val="474C5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Name</a:t>
            </a:r>
            <a:r>
              <a:rPr sz="300" spc="500" dirty="0">
                <a:solidFill>
                  <a:srgbClr val="474C5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00" dirty="0">
                <a:solidFill>
                  <a:srgbClr val="474C5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City,</a:t>
            </a:r>
            <a:r>
              <a:rPr sz="300" spc="-5" dirty="0">
                <a:solidFill>
                  <a:srgbClr val="474C5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00" dirty="0">
                <a:solidFill>
                  <a:srgbClr val="474C5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State, </a:t>
            </a:r>
            <a:r>
              <a:rPr sz="300" spc="-25" dirty="0">
                <a:solidFill>
                  <a:srgbClr val="474C55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ZIP</a:t>
            </a:r>
            <a:endParaRPr sz="300" dirty="0">
              <a:latin typeface="Roboto Light" panose="02000000000000000000" pitchFamily="2" charset="0"/>
              <a:cs typeface="Roboto Light" panose="02000000000000000000" pitchFamily="2" charset="0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2254576" y="5095904"/>
            <a:ext cx="2896235" cy="1878964"/>
            <a:chOff x="12254576" y="5095904"/>
            <a:chExt cx="2896235" cy="1878964"/>
          </a:xfrm>
        </p:grpSpPr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884621" y="5251461"/>
              <a:ext cx="451679" cy="308516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2257993" y="5099320"/>
              <a:ext cx="2889250" cy="1871980"/>
            </a:xfrm>
            <a:custGeom>
              <a:avLst/>
              <a:gdLst/>
              <a:ahLst/>
              <a:cxnLst/>
              <a:rect l="l" t="t" r="r" b="b"/>
              <a:pathLst>
                <a:path w="2889250" h="1871979">
                  <a:moveTo>
                    <a:pt x="0" y="3416"/>
                  </a:moveTo>
                  <a:lnTo>
                    <a:pt x="0" y="1868500"/>
                  </a:lnTo>
                  <a:lnTo>
                    <a:pt x="0" y="1871903"/>
                  </a:lnTo>
                  <a:lnTo>
                    <a:pt x="3416" y="1871903"/>
                  </a:lnTo>
                  <a:lnTo>
                    <a:pt x="2885808" y="1871903"/>
                  </a:lnTo>
                  <a:lnTo>
                    <a:pt x="2889224" y="1871903"/>
                  </a:lnTo>
                  <a:lnTo>
                    <a:pt x="2889224" y="1868500"/>
                  </a:lnTo>
                  <a:lnTo>
                    <a:pt x="2889224" y="3416"/>
                  </a:lnTo>
                  <a:lnTo>
                    <a:pt x="2889224" y="0"/>
                  </a:lnTo>
                  <a:lnTo>
                    <a:pt x="2885808" y="0"/>
                  </a:lnTo>
                  <a:lnTo>
                    <a:pt x="3416" y="0"/>
                  </a:lnTo>
                  <a:lnTo>
                    <a:pt x="0" y="0"/>
                  </a:lnTo>
                  <a:lnTo>
                    <a:pt x="0" y="3416"/>
                  </a:lnTo>
                  <a:close/>
                </a:path>
              </a:pathLst>
            </a:custGeom>
            <a:ln w="6832">
              <a:solidFill>
                <a:srgbClr val="D1D3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object 2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2261405" y="2969145"/>
            <a:ext cx="2882391" cy="1865071"/>
          </a:xfrm>
          <a:prstGeom prst="rect">
            <a:avLst/>
          </a:prstGeom>
        </p:spPr>
      </p:pic>
      <p:grpSp>
        <p:nvGrpSpPr>
          <p:cNvPr id="22" name="object 22"/>
          <p:cNvGrpSpPr/>
          <p:nvPr/>
        </p:nvGrpSpPr>
        <p:grpSpPr>
          <a:xfrm>
            <a:off x="2263929" y="2971177"/>
            <a:ext cx="6741159" cy="4072890"/>
            <a:chOff x="2263929" y="2971177"/>
            <a:chExt cx="6741159" cy="4072890"/>
          </a:xfrm>
        </p:grpSpPr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263929" y="2971177"/>
              <a:ext cx="6740975" cy="407268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605880" y="6347876"/>
              <a:ext cx="1118473" cy="154177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2259488" y="2966746"/>
            <a:ext cx="6750050" cy="3767826"/>
          </a:xfrm>
          <a:prstGeom prst="rect">
            <a:avLst/>
          </a:prstGeom>
          <a:ln w="8883">
            <a:solidFill>
              <a:srgbClr val="D1D3D4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850" dirty="0">
              <a:latin typeface="Times New Roman"/>
              <a:cs typeface="Times New Roman"/>
            </a:endParaRPr>
          </a:p>
          <a:p>
            <a:pPr marL="269875">
              <a:lnSpc>
                <a:spcPct val="100000"/>
              </a:lnSpc>
            </a:pPr>
            <a:r>
              <a:rPr sz="850" spc="75" dirty="0">
                <a:latin typeface="Adobe Garamond Pro"/>
                <a:cs typeface="Adobe Garamond Pro"/>
              </a:rPr>
              <a:t>LUXURY</a:t>
            </a:r>
            <a:r>
              <a:rPr sz="850" spc="225" dirty="0">
                <a:latin typeface="Adobe Garamond Pro"/>
                <a:cs typeface="Adobe Garamond Pro"/>
              </a:rPr>
              <a:t> </a:t>
            </a:r>
            <a:r>
              <a:rPr sz="900" i="1" spc="55" dirty="0">
                <a:latin typeface="Adobe Garamond Pro"/>
                <a:cs typeface="Adobe Garamond Pro"/>
              </a:rPr>
              <a:t>is</a:t>
            </a:r>
            <a:r>
              <a:rPr sz="900" i="1" spc="210" dirty="0">
                <a:latin typeface="Adobe Garamond Pro"/>
                <a:cs typeface="Adobe Garamond Pro"/>
              </a:rPr>
              <a:t> </a:t>
            </a:r>
            <a:r>
              <a:rPr sz="850" spc="75" dirty="0">
                <a:latin typeface="Adobe Garamond Pro"/>
                <a:cs typeface="Adobe Garamond Pro"/>
              </a:rPr>
              <a:t>CAPTIVATING </a:t>
            </a:r>
            <a:endParaRPr sz="850" dirty="0">
              <a:latin typeface="Adobe Garamond Pro"/>
              <a:cs typeface="Adobe Garamond Pro"/>
            </a:endParaRPr>
          </a:p>
          <a:p>
            <a:pPr marL="282575" marR="4507230">
              <a:lnSpc>
                <a:spcPct val="142900"/>
              </a:lnSpc>
              <a:spcBef>
                <a:spcPts val="550"/>
              </a:spcBef>
            </a:pPr>
            <a:r>
              <a:rPr sz="350" i="1" dirty="0">
                <a:latin typeface="Adobe Garamond Pro"/>
                <a:cs typeface="Adobe Garamond Pro"/>
              </a:rPr>
              <a:t>When</a:t>
            </a:r>
            <a:r>
              <a:rPr sz="350" i="1" spc="185" dirty="0">
                <a:latin typeface="Adobe Garamond Pro"/>
                <a:cs typeface="Adobe Garamond Pro"/>
              </a:rPr>
              <a:t> </a:t>
            </a:r>
            <a:r>
              <a:rPr sz="350" i="1" dirty="0">
                <a:latin typeface="Adobe Garamond Pro"/>
                <a:cs typeface="Adobe Garamond Pro"/>
              </a:rPr>
              <a:t>your</a:t>
            </a:r>
            <a:r>
              <a:rPr sz="350" i="1" spc="185" dirty="0">
                <a:latin typeface="Adobe Garamond Pro"/>
                <a:cs typeface="Adobe Garamond Pro"/>
              </a:rPr>
              <a:t> </a:t>
            </a:r>
            <a:r>
              <a:rPr sz="350" i="1" dirty="0">
                <a:latin typeface="Adobe Garamond Pro"/>
                <a:cs typeface="Adobe Garamond Pro"/>
              </a:rPr>
              <a:t>property</a:t>
            </a:r>
            <a:r>
              <a:rPr sz="350" i="1" spc="190" dirty="0">
                <a:latin typeface="Adobe Garamond Pro"/>
                <a:cs typeface="Adobe Garamond Pro"/>
              </a:rPr>
              <a:t> </a:t>
            </a:r>
            <a:r>
              <a:rPr sz="350" i="1" dirty="0">
                <a:latin typeface="Adobe Garamond Pro"/>
                <a:cs typeface="Adobe Garamond Pro"/>
              </a:rPr>
              <a:t>is</a:t>
            </a:r>
            <a:r>
              <a:rPr sz="350" i="1" spc="185" dirty="0">
                <a:latin typeface="Adobe Garamond Pro"/>
                <a:cs typeface="Adobe Garamond Pro"/>
              </a:rPr>
              <a:t> </a:t>
            </a:r>
            <a:r>
              <a:rPr sz="350" i="1" dirty="0">
                <a:latin typeface="Adobe Garamond Pro"/>
                <a:cs typeface="Adobe Garamond Pro"/>
              </a:rPr>
              <a:t>expertly</a:t>
            </a:r>
            <a:r>
              <a:rPr sz="350" i="1" spc="190" dirty="0">
                <a:latin typeface="Adobe Garamond Pro"/>
                <a:cs typeface="Adobe Garamond Pro"/>
              </a:rPr>
              <a:t> </a:t>
            </a:r>
            <a:r>
              <a:rPr sz="350" i="1" dirty="0">
                <a:latin typeface="Adobe Garamond Pro"/>
                <a:cs typeface="Adobe Garamond Pro"/>
              </a:rPr>
              <a:t>marketed</a:t>
            </a:r>
            <a:r>
              <a:rPr sz="350" i="1" spc="185" dirty="0">
                <a:latin typeface="Adobe Garamond Pro"/>
                <a:cs typeface="Adobe Garamond Pro"/>
              </a:rPr>
              <a:t> </a:t>
            </a:r>
            <a:r>
              <a:rPr sz="350" i="1" dirty="0">
                <a:latin typeface="Adobe Garamond Pro"/>
                <a:cs typeface="Adobe Garamond Pro"/>
              </a:rPr>
              <a:t>and</a:t>
            </a:r>
            <a:r>
              <a:rPr sz="350" i="1" spc="185" dirty="0">
                <a:latin typeface="Adobe Garamond Pro"/>
                <a:cs typeface="Adobe Garamond Pro"/>
              </a:rPr>
              <a:t> </a:t>
            </a:r>
            <a:r>
              <a:rPr sz="350" i="1" dirty="0">
                <a:latin typeface="Adobe Garamond Pro"/>
                <a:cs typeface="Adobe Garamond Pro"/>
              </a:rPr>
              <a:t>displayed</a:t>
            </a:r>
            <a:r>
              <a:rPr sz="350" i="1" spc="190" dirty="0">
                <a:latin typeface="Adobe Garamond Pro"/>
                <a:cs typeface="Adobe Garamond Pro"/>
              </a:rPr>
              <a:t> </a:t>
            </a:r>
            <a:r>
              <a:rPr sz="350" i="1" dirty="0">
                <a:latin typeface="Adobe Garamond Pro"/>
                <a:cs typeface="Adobe Garamond Pro"/>
              </a:rPr>
              <a:t>on</a:t>
            </a:r>
            <a:r>
              <a:rPr sz="350" i="1" spc="185" dirty="0">
                <a:latin typeface="Adobe Garamond Pro"/>
                <a:cs typeface="Adobe Garamond Pro"/>
              </a:rPr>
              <a:t> </a:t>
            </a:r>
            <a:r>
              <a:rPr sz="350" i="1" dirty="0">
                <a:latin typeface="Adobe Garamond Pro"/>
                <a:cs typeface="Adobe Garamond Pro"/>
              </a:rPr>
              <a:t>as</a:t>
            </a:r>
            <a:r>
              <a:rPr sz="350" i="1" spc="190" dirty="0">
                <a:latin typeface="Adobe Garamond Pro"/>
                <a:cs typeface="Adobe Garamond Pro"/>
              </a:rPr>
              <a:t> </a:t>
            </a:r>
            <a:r>
              <a:rPr sz="350" i="1" dirty="0">
                <a:latin typeface="Adobe Garamond Pro"/>
                <a:cs typeface="Adobe Garamond Pro"/>
              </a:rPr>
              <a:t>many</a:t>
            </a:r>
            <a:r>
              <a:rPr sz="350" i="1" spc="185" dirty="0">
                <a:latin typeface="Adobe Garamond Pro"/>
                <a:cs typeface="Adobe Garamond Pro"/>
              </a:rPr>
              <a:t> </a:t>
            </a:r>
            <a:r>
              <a:rPr sz="350" i="1" dirty="0">
                <a:latin typeface="Adobe Garamond Pro"/>
                <a:cs typeface="Adobe Garamond Pro"/>
              </a:rPr>
              <a:t>as</a:t>
            </a:r>
            <a:r>
              <a:rPr sz="350" i="1" spc="190" dirty="0">
                <a:latin typeface="Adobe Garamond Pro"/>
                <a:cs typeface="Adobe Garamond Pro"/>
              </a:rPr>
              <a:t> </a:t>
            </a:r>
            <a:r>
              <a:rPr sz="350" i="1" dirty="0">
                <a:latin typeface="Adobe Garamond Pro"/>
                <a:cs typeface="Adobe Garamond Pro"/>
              </a:rPr>
              <a:t>900</a:t>
            </a:r>
            <a:r>
              <a:rPr sz="350" i="1" spc="185" dirty="0">
                <a:latin typeface="Adobe Garamond Pro"/>
                <a:cs typeface="Adobe Garamond Pro"/>
              </a:rPr>
              <a:t> </a:t>
            </a:r>
            <a:r>
              <a:rPr sz="350" i="1" dirty="0">
                <a:latin typeface="Adobe Garamond Pro"/>
                <a:cs typeface="Adobe Garamond Pro"/>
              </a:rPr>
              <a:t>websites</a:t>
            </a:r>
            <a:r>
              <a:rPr sz="350" i="1" spc="185" dirty="0">
                <a:latin typeface="Adobe Garamond Pro"/>
                <a:cs typeface="Adobe Garamond Pro"/>
              </a:rPr>
              <a:t> </a:t>
            </a:r>
            <a:r>
              <a:rPr sz="350" i="1" spc="-10" dirty="0">
                <a:latin typeface="Adobe Garamond Pro"/>
                <a:cs typeface="Adobe Garamond Pro"/>
              </a:rPr>
              <a:t>worldwide,</a:t>
            </a:r>
            <a:r>
              <a:rPr sz="350" i="1" spc="500" dirty="0">
                <a:latin typeface="Adobe Garamond Pro"/>
                <a:cs typeface="Adobe Garamond Pro"/>
              </a:rPr>
              <a:t> </a:t>
            </a:r>
            <a:r>
              <a:rPr sz="350" i="1" dirty="0">
                <a:latin typeface="Adobe Garamond Pro"/>
                <a:cs typeface="Adobe Garamond Pro"/>
              </a:rPr>
              <a:t>it's</a:t>
            </a:r>
            <a:r>
              <a:rPr sz="350" i="1" spc="140" dirty="0">
                <a:latin typeface="Adobe Garamond Pro"/>
                <a:cs typeface="Adobe Garamond Pro"/>
              </a:rPr>
              <a:t> </a:t>
            </a:r>
            <a:r>
              <a:rPr sz="350" i="1" dirty="0">
                <a:latin typeface="Adobe Garamond Pro"/>
                <a:cs typeface="Adobe Garamond Pro"/>
              </a:rPr>
              <a:t>going</a:t>
            </a:r>
            <a:r>
              <a:rPr sz="350" i="1" spc="145" dirty="0">
                <a:latin typeface="Adobe Garamond Pro"/>
                <a:cs typeface="Adobe Garamond Pro"/>
              </a:rPr>
              <a:t> </a:t>
            </a:r>
            <a:r>
              <a:rPr sz="350" i="1" dirty="0">
                <a:latin typeface="Adobe Garamond Pro"/>
                <a:cs typeface="Adobe Garamond Pro"/>
              </a:rPr>
              <a:t>to</a:t>
            </a:r>
            <a:r>
              <a:rPr sz="350" i="1" spc="140" dirty="0">
                <a:latin typeface="Adobe Garamond Pro"/>
                <a:cs typeface="Adobe Garamond Pro"/>
              </a:rPr>
              <a:t> </a:t>
            </a:r>
            <a:r>
              <a:rPr sz="350" i="1" dirty="0">
                <a:latin typeface="Adobe Garamond Pro"/>
                <a:cs typeface="Adobe Garamond Pro"/>
              </a:rPr>
              <a:t>get</a:t>
            </a:r>
            <a:r>
              <a:rPr sz="350" i="1" spc="145" dirty="0">
                <a:latin typeface="Adobe Garamond Pro"/>
                <a:cs typeface="Adobe Garamond Pro"/>
              </a:rPr>
              <a:t> </a:t>
            </a:r>
            <a:r>
              <a:rPr sz="350" i="1" spc="-10" dirty="0">
                <a:latin typeface="Adobe Garamond Pro"/>
                <a:cs typeface="Adobe Garamond Pro"/>
              </a:rPr>
              <a:t>noticed</a:t>
            </a:r>
            <a:r>
              <a:rPr sz="350" i="1" spc="500" dirty="0">
                <a:latin typeface="Adobe Garamond Pro"/>
                <a:cs typeface="Adobe Garamond Pro"/>
              </a:rPr>
              <a:t> </a:t>
            </a:r>
            <a:endParaRPr sz="35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</a:pPr>
            <a:endParaRPr sz="400" dirty="0">
              <a:latin typeface="Adobe Garamond Pro"/>
              <a:cs typeface="Adobe Garamond Pro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500" dirty="0">
              <a:latin typeface="Adobe Garamond Pro"/>
              <a:cs typeface="Adobe Garamond Pro"/>
            </a:endParaRPr>
          </a:p>
          <a:p>
            <a:pPr marL="4470400">
              <a:lnSpc>
                <a:spcPct val="100000"/>
              </a:lnSpc>
            </a:pPr>
            <a:r>
              <a:rPr sz="35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COLDWELL</a:t>
            </a:r>
            <a:r>
              <a:rPr sz="350" spc="25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BANKER</a:t>
            </a:r>
            <a:r>
              <a:rPr sz="350" spc="25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RESIDENTIAL</a:t>
            </a:r>
            <a:r>
              <a:rPr sz="350" spc="25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BROKERAGE</a:t>
            </a:r>
            <a:r>
              <a:rPr sz="350" spc="254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|</a:t>
            </a:r>
            <a:r>
              <a:rPr sz="350" spc="250" dirty="0">
                <a:solidFill>
                  <a:srgbClr val="FFFFFF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350" spc="-10" dirty="0">
                <a:solidFill>
                  <a:srgbClr val="FFFFFF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COLDWELLBANKERLUXURY.COM</a:t>
            </a:r>
            <a:endParaRPr sz="350" dirty="0">
              <a:latin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2257992" y="2965720"/>
            <a:ext cx="2889250" cy="1871980"/>
          </a:xfrm>
          <a:prstGeom prst="rect">
            <a:avLst/>
          </a:prstGeom>
          <a:ln w="6832">
            <a:solidFill>
              <a:srgbClr val="D1D3D4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00">
              <a:latin typeface="Times New Roman"/>
              <a:cs typeface="Times New Roman"/>
            </a:endParaRPr>
          </a:p>
          <a:p>
            <a:pPr marL="240029">
              <a:lnSpc>
                <a:spcPct val="100000"/>
              </a:lnSpc>
              <a:spcBef>
                <a:spcPts val="5"/>
              </a:spcBef>
            </a:pPr>
            <a:r>
              <a:rPr sz="850" i="1" spc="70" dirty="0">
                <a:solidFill>
                  <a:srgbClr val="FFFFFF"/>
                </a:solidFill>
                <a:latin typeface="Adobe Garamond Pro"/>
                <a:cs typeface="Adobe Garamond Pro"/>
              </a:rPr>
              <a:t>Live</a:t>
            </a:r>
            <a:r>
              <a:rPr sz="850" i="1" spc="215" dirty="0">
                <a:solidFill>
                  <a:srgbClr val="FFFFFF"/>
                </a:solidFill>
                <a:latin typeface="Adobe Garamond Pro"/>
                <a:cs typeface="Adobe Garamond Pro"/>
              </a:rPr>
              <a:t> </a:t>
            </a:r>
            <a:r>
              <a:rPr sz="850" i="1" dirty="0">
                <a:solidFill>
                  <a:srgbClr val="FFFFFF"/>
                </a:solidFill>
                <a:latin typeface="Adobe Garamond Pro"/>
                <a:cs typeface="Adobe Garamond Pro"/>
              </a:rPr>
              <a:t>a</a:t>
            </a:r>
            <a:r>
              <a:rPr sz="850" i="1" spc="215" dirty="0">
                <a:solidFill>
                  <a:srgbClr val="FFFFFF"/>
                </a:solidFill>
                <a:latin typeface="Adobe Garamond Pro"/>
                <a:cs typeface="Adobe Garamond Pro"/>
              </a:rPr>
              <a:t> </a:t>
            </a:r>
            <a:r>
              <a:rPr sz="850" i="1" spc="70" dirty="0">
                <a:solidFill>
                  <a:srgbClr val="FFFFFF"/>
                </a:solidFill>
                <a:latin typeface="Adobe Garamond Pro"/>
                <a:cs typeface="Adobe Garamond Pro"/>
              </a:rPr>
              <a:t>life</a:t>
            </a:r>
            <a:r>
              <a:rPr sz="850" i="1" spc="190" dirty="0">
                <a:solidFill>
                  <a:srgbClr val="FFFFFF"/>
                </a:solidFill>
                <a:latin typeface="Adobe Garamond Pro"/>
                <a:cs typeface="Adobe Garamond Pro"/>
              </a:rPr>
              <a:t> </a:t>
            </a:r>
            <a:r>
              <a:rPr sz="850" i="1" spc="-10" dirty="0">
                <a:solidFill>
                  <a:srgbClr val="FFFFFF"/>
                </a:solidFill>
                <a:latin typeface="Adobe Garamond Pro"/>
                <a:cs typeface="Adobe Garamond Pro"/>
              </a:rPr>
              <a:t>o</a:t>
            </a:r>
            <a:r>
              <a:rPr sz="850" i="1" spc="-114" dirty="0">
                <a:solidFill>
                  <a:srgbClr val="FFFFFF"/>
                </a:solidFill>
                <a:latin typeface="Adobe Garamond Pro"/>
                <a:cs typeface="Adobe Garamond Pro"/>
              </a:rPr>
              <a:t> </a:t>
            </a:r>
            <a:r>
              <a:rPr sz="850" i="1" dirty="0">
                <a:solidFill>
                  <a:srgbClr val="FFFFFF"/>
                </a:solidFill>
                <a:latin typeface="Adobe Garamond Pro"/>
                <a:cs typeface="Adobe Garamond Pro"/>
              </a:rPr>
              <a:t>f</a:t>
            </a:r>
            <a:r>
              <a:rPr sz="850" i="1" spc="215" dirty="0">
                <a:solidFill>
                  <a:srgbClr val="FFFFFF"/>
                </a:solidFill>
                <a:latin typeface="Adobe Garamond Pro"/>
                <a:cs typeface="Adobe Garamond Pro"/>
              </a:rPr>
              <a:t> </a:t>
            </a:r>
            <a:r>
              <a:rPr sz="850" spc="65" dirty="0">
                <a:solidFill>
                  <a:srgbClr val="FFFFFF"/>
                </a:solidFill>
                <a:latin typeface="Adobe Garamond Pro"/>
                <a:cs typeface="Adobe Garamond Pro"/>
              </a:rPr>
              <a:t>LUXURY.</a:t>
            </a:r>
            <a:endParaRPr sz="850">
              <a:latin typeface="Adobe Garamond Pro"/>
              <a:cs typeface="Adobe Garamond Pro"/>
            </a:endParaRPr>
          </a:p>
        </p:txBody>
      </p:sp>
      <p:pic>
        <p:nvPicPr>
          <p:cNvPr id="27" name="object 27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1444762" y="4269535"/>
            <a:ext cx="378332" cy="378332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4560998" y="4294935"/>
            <a:ext cx="378333" cy="378332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4538104" y="8877300"/>
            <a:ext cx="830897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i="1" dirty="0">
                <a:solidFill>
                  <a:srgbClr val="A7A9AC"/>
                </a:solidFill>
                <a:latin typeface="Times New Roman"/>
                <a:cs typeface="Times New Roman"/>
              </a:rPr>
              <a:t>Flyers,</a:t>
            </a:r>
            <a:r>
              <a:rPr sz="1600" i="1" spc="40" dirty="0">
                <a:solidFill>
                  <a:srgbClr val="A7A9AC"/>
                </a:solidFill>
                <a:latin typeface="Times New Roman"/>
                <a:cs typeface="Times New Roman"/>
              </a:rPr>
              <a:t> </a:t>
            </a:r>
            <a:r>
              <a:rPr sz="1600" i="1" dirty="0">
                <a:solidFill>
                  <a:srgbClr val="A7A9AC"/>
                </a:solidFill>
                <a:latin typeface="Times New Roman"/>
                <a:cs typeface="Times New Roman"/>
              </a:rPr>
              <a:t>postcards,</a:t>
            </a:r>
            <a:r>
              <a:rPr sz="1600" i="1" spc="55" dirty="0">
                <a:solidFill>
                  <a:srgbClr val="A7A9AC"/>
                </a:solidFill>
                <a:latin typeface="Times New Roman"/>
                <a:cs typeface="Times New Roman"/>
              </a:rPr>
              <a:t> </a:t>
            </a:r>
            <a:r>
              <a:rPr sz="1600" i="1" dirty="0">
                <a:solidFill>
                  <a:srgbClr val="A7A9AC"/>
                </a:solidFill>
                <a:latin typeface="Times New Roman"/>
                <a:cs typeface="Times New Roman"/>
              </a:rPr>
              <a:t>brochures</a:t>
            </a:r>
            <a:r>
              <a:rPr sz="1600" i="1" spc="55" dirty="0">
                <a:solidFill>
                  <a:srgbClr val="A7A9AC"/>
                </a:solidFill>
                <a:latin typeface="Times New Roman"/>
                <a:cs typeface="Times New Roman"/>
              </a:rPr>
              <a:t> </a:t>
            </a:r>
            <a:r>
              <a:rPr sz="1600" i="1" dirty="0">
                <a:solidFill>
                  <a:srgbClr val="A7A9AC"/>
                </a:solidFill>
                <a:latin typeface="Times New Roman"/>
                <a:cs typeface="Times New Roman"/>
              </a:rPr>
              <a:t>and</a:t>
            </a:r>
            <a:r>
              <a:rPr sz="1600" i="1" spc="55" dirty="0">
                <a:solidFill>
                  <a:srgbClr val="A7A9AC"/>
                </a:solidFill>
                <a:latin typeface="Times New Roman"/>
                <a:cs typeface="Times New Roman"/>
              </a:rPr>
              <a:t> </a:t>
            </a:r>
            <a:r>
              <a:rPr sz="1600" i="1" dirty="0">
                <a:solidFill>
                  <a:srgbClr val="A7A9AC"/>
                </a:solidFill>
                <a:latin typeface="Times New Roman"/>
                <a:cs typeface="Times New Roman"/>
              </a:rPr>
              <a:t>other</a:t>
            </a:r>
            <a:r>
              <a:rPr sz="1600" i="1" spc="55" dirty="0">
                <a:solidFill>
                  <a:srgbClr val="A7A9AC"/>
                </a:solidFill>
                <a:latin typeface="Times New Roman"/>
                <a:cs typeface="Times New Roman"/>
              </a:rPr>
              <a:t> </a:t>
            </a:r>
            <a:r>
              <a:rPr sz="1600" i="1" dirty="0">
                <a:solidFill>
                  <a:srgbClr val="A7A9AC"/>
                </a:solidFill>
                <a:latin typeface="Times New Roman"/>
                <a:cs typeface="Times New Roman"/>
              </a:rPr>
              <a:t>custom</a:t>
            </a:r>
            <a:r>
              <a:rPr sz="1600" i="1" spc="55" dirty="0">
                <a:solidFill>
                  <a:srgbClr val="A7A9AC"/>
                </a:solidFill>
                <a:latin typeface="Times New Roman"/>
                <a:cs typeface="Times New Roman"/>
              </a:rPr>
              <a:t> </a:t>
            </a:r>
            <a:r>
              <a:rPr sz="1600" i="1" dirty="0">
                <a:solidFill>
                  <a:srgbClr val="A7A9AC"/>
                </a:solidFill>
                <a:latin typeface="Times New Roman"/>
                <a:cs typeface="Times New Roman"/>
              </a:rPr>
              <a:t>printed</a:t>
            </a:r>
            <a:r>
              <a:rPr sz="1600" i="1" spc="55" dirty="0">
                <a:solidFill>
                  <a:srgbClr val="A7A9AC"/>
                </a:solidFill>
                <a:latin typeface="Times New Roman"/>
                <a:cs typeface="Times New Roman"/>
              </a:rPr>
              <a:t> </a:t>
            </a:r>
            <a:r>
              <a:rPr sz="1600" i="1" dirty="0">
                <a:solidFill>
                  <a:srgbClr val="A7A9AC"/>
                </a:solidFill>
                <a:latin typeface="Times New Roman"/>
                <a:cs typeface="Times New Roman"/>
              </a:rPr>
              <a:t>pieces</a:t>
            </a:r>
            <a:r>
              <a:rPr sz="1600" i="1" spc="55" dirty="0">
                <a:solidFill>
                  <a:srgbClr val="A7A9AC"/>
                </a:solidFill>
                <a:latin typeface="Times New Roman"/>
                <a:cs typeface="Times New Roman"/>
              </a:rPr>
              <a:t> </a:t>
            </a:r>
            <a:r>
              <a:rPr sz="1600" i="1" dirty="0">
                <a:solidFill>
                  <a:srgbClr val="A7A9AC"/>
                </a:solidFill>
                <a:latin typeface="Times New Roman"/>
                <a:cs typeface="Times New Roman"/>
              </a:rPr>
              <a:t>place</a:t>
            </a:r>
            <a:r>
              <a:rPr sz="1600" i="1" spc="55" dirty="0">
                <a:solidFill>
                  <a:srgbClr val="A7A9AC"/>
                </a:solidFill>
                <a:latin typeface="Times New Roman"/>
                <a:cs typeface="Times New Roman"/>
              </a:rPr>
              <a:t> </a:t>
            </a:r>
            <a:r>
              <a:rPr sz="1600" i="1" dirty="0">
                <a:solidFill>
                  <a:srgbClr val="A7A9AC"/>
                </a:solidFill>
                <a:latin typeface="Times New Roman"/>
                <a:cs typeface="Times New Roman"/>
              </a:rPr>
              <a:t>your</a:t>
            </a:r>
            <a:r>
              <a:rPr sz="1600" i="1" spc="55" dirty="0">
                <a:solidFill>
                  <a:srgbClr val="A7A9AC"/>
                </a:solidFill>
                <a:latin typeface="Times New Roman"/>
                <a:cs typeface="Times New Roman"/>
              </a:rPr>
              <a:t> </a:t>
            </a:r>
            <a:r>
              <a:rPr sz="1600" i="1" dirty="0">
                <a:solidFill>
                  <a:srgbClr val="A7A9AC"/>
                </a:solidFill>
                <a:latin typeface="Times New Roman"/>
                <a:cs typeface="Times New Roman"/>
              </a:rPr>
              <a:t>property</a:t>
            </a:r>
            <a:r>
              <a:rPr sz="1600" i="1" spc="55" dirty="0">
                <a:solidFill>
                  <a:srgbClr val="A7A9AC"/>
                </a:solidFill>
                <a:latin typeface="Times New Roman"/>
                <a:cs typeface="Times New Roman"/>
              </a:rPr>
              <a:t> </a:t>
            </a:r>
            <a:r>
              <a:rPr sz="1600" i="1" dirty="0">
                <a:solidFill>
                  <a:srgbClr val="A7A9AC"/>
                </a:solidFill>
                <a:latin typeface="Times New Roman"/>
                <a:cs typeface="Times New Roman"/>
              </a:rPr>
              <a:t>in</a:t>
            </a:r>
            <a:r>
              <a:rPr sz="1600" i="1" spc="55" dirty="0">
                <a:solidFill>
                  <a:srgbClr val="A7A9AC"/>
                </a:solidFill>
                <a:latin typeface="Times New Roman"/>
                <a:cs typeface="Times New Roman"/>
              </a:rPr>
              <a:t> </a:t>
            </a:r>
            <a:r>
              <a:rPr sz="1600" i="1" dirty="0">
                <a:solidFill>
                  <a:srgbClr val="A7A9AC"/>
                </a:solidFill>
                <a:latin typeface="Times New Roman"/>
                <a:cs typeface="Times New Roman"/>
              </a:rPr>
              <a:t>the</a:t>
            </a:r>
            <a:r>
              <a:rPr sz="1600" i="1" spc="55" dirty="0">
                <a:solidFill>
                  <a:srgbClr val="A7A9AC"/>
                </a:solidFill>
                <a:latin typeface="Times New Roman"/>
                <a:cs typeface="Times New Roman"/>
              </a:rPr>
              <a:t> </a:t>
            </a:r>
            <a:r>
              <a:rPr sz="1600" i="1" dirty="0">
                <a:solidFill>
                  <a:srgbClr val="A7A9AC"/>
                </a:solidFill>
                <a:latin typeface="Times New Roman"/>
                <a:cs typeface="Times New Roman"/>
              </a:rPr>
              <a:t>right</a:t>
            </a:r>
            <a:r>
              <a:rPr sz="1600" i="1" spc="55" dirty="0">
                <a:solidFill>
                  <a:srgbClr val="A7A9AC"/>
                </a:solidFill>
                <a:latin typeface="Times New Roman"/>
                <a:cs typeface="Times New Roman"/>
              </a:rPr>
              <a:t> </a:t>
            </a:r>
            <a:r>
              <a:rPr sz="1600" i="1" spc="-10" dirty="0">
                <a:solidFill>
                  <a:srgbClr val="A7A9AC"/>
                </a:solidFill>
                <a:latin typeface="Times New Roman"/>
                <a:cs typeface="Times New Roman"/>
              </a:rPr>
              <a:t>hands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5790305" y="976244"/>
            <a:ext cx="5804572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1838960" algn="l"/>
                <a:tab pos="3888104" algn="l"/>
              </a:tabLst>
            </a:pPr>
            <a:r>
              <a:rPr spc="300" dirty="0"/>
              <a:t>PROPERTY</a:t>
            </a:r>
            <a:r>
              <a:rPr lang="en-US" spc="300" dirty="0"/>
              <a:t> </a:t>
            </a:r>
            <a:r>
              <a:rPr spc="300" dirty="0"/>
              <a:t>M</a:t>
            </a:r>
            <a:r>
              <a:rPr lang="en-US" spc="300" dirty="0"/>
              <a:t>A</a:t>
            </a:r>
            <a:r>
              <a:rPr spc="300" dirty="0"/>
              <a:t>RKETING</a:t>
            </a:r>
            <a:r>
              <a:rPr lang="en-US" spc="300" dirty="0"/>
              <a:t> </a:t>
            </a:r>
            <a:r>
              <a:rPr spc="300" dirty="0"/>
              <a:t>MATERIALS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1973615" y="1520644"/>
            <a:ext cx="13439140" cy="8277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 marR="17780" algn="ctr">
              <a:lnSpc>
                <a:spcPct val="152800"/>
              </a:lnSpc>
              <a:spcBef>
                <a:spcPts val="100"/>
              </a:spcBef>
            </a:pP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Even</a:t>
            </a:r>
            <a:r>
              <a:rPr sz="1200" spc="-4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with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the</a:t>
            </a:r>
            <a:r>
              <a:rPr sz="1200" spc="-4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rapid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embrace</a:t>
            </a:r>
            <a:r>
              <a:rPr sz="1200" spc="-4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of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digital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media,</a:t>
            </a:r>
            <a:r>
              <a:rPr sz="1200" spc="-4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the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modern</a:t>
            </a:r>
            <a:r>
              <a:rPr sz="1200" spc="-4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luxury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consumer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still</a:t>
            </a:r>
            <a:r>
              <a:rPr sz="1200" spc="-4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appreciates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the</a:t>
            </a:r>
            <a:r>
              <a:rPr sz="1200" spc="-4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tactile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experience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of</a:t>
            </a:r>
            <a:r>
              <a:rPr sz="1200" spc="-4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holding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</a:t>
            </a:r>
            <a:r>
              <a:rPr sz="1200" spc="-4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beautiful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brochure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or</a:t>
            </a:r>
            <a:r>
              <a:rPr sz="1200" spc="-4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printed</a:t>
            </a:r>
            <a:r>
              <a:rPr sz="1200" spc="-4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invitation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their</a:t>
            </a:r>
            <a:r>
              <a:rPr sz="1200" spc="-4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hands.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</a:t>
            </a:r>
            <a:r>
              <a:rPr sz="1200" spc="-4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will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work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closely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with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you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to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craft</a:t>
            </a:r>
            <a:r>
              <a:rPr sz="1200" spc="-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bespoke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collection</a:t>
            </a:r>
            <a:r>
              <a:rPr sz="1200" spc="-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of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collateral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for</a:t>
            </a:r>
            <a:r>
              <a:rPr sz="1200" spc="-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your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property.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From</a:t>
            </a:r>
            <a:r>
              <a:rPr sz="1200" spc="-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direct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mail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campaigns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and</a:t>
            </a:r>
            <a:r>
              <a:rPr sz="1200" spc="-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open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house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programs</a:t>
            </a:r>
            <a:r>
              <a:rPr sz="1200" spc="-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to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displays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</a:t>
            </a:r>
            <a:r>
              <a:rPr sz="1200" spc="-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other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local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affiliated</a:t>
            </a:r>
            <a:r>
              <a:rPr sz="1200" spc="-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Coldwell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Banker</a:t>
            </a:r>
            <a:r>
              <a:rPr sz="675" baseline="74074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®</a:t>
            </a:r>
            <a:r>
              <a:rPr sz="675" spc="247" baseline="74074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offices,</a:t>
            </a:r>
            <a:r>
              <a:rPr sz="1200" spc="-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these</a:t>
            </a:r>
            <a:r>
              <a:rPr sz="1200" spc="-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elements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are</a:t>
            </a:r>
            <a:r>
              <a:rPr sz="1200" spc="-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crucial</a:t>
            </a:r>
            <a:r>
              <a:rPr sz="1200" spc="-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to</a:t>
            </a:r>
            <a:r>
              <a:rPr sz="1200" spc="-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marketing</a:t>
            </a:r>
            <a:r>
              <a:rPr sz="1200" spc="-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your</a:t>
            </a:r>
            <a:r>
              <a:rPr sz="1200" spc="-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property.</a:t>
            </a:r>
            <a:endParaRPr sz="1200" dirty="0">
              <a:latin typeface="Roboto Light" panose="02000000000000000000" pitchFamily="2" charset="0"/>
              <a:cs typeface="Roboto Light" panose="02000000000000000000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2194161BA36A44B0B5F96C447C938B" ma:contentTypeVersion="20" ma:contentTypeDescription="Create a new document." ma:contentTypeScope="" ma:versionID="105bfdef458f56adeaee85c438a5a693">
  <xsd:schema xmlns:xsd="http://www.w3.org/2001/XMLSchema" xmlns:xs="http://www.w3.org/2001/XMLSchema" xmlns:p="http://schemas.microsoft.com/office/2006/metadata/properties" xmlns:ns1="http://schemas.microsoft.com/sharepoint/v3" xmlns:ns2="cefb4c3b-6191-4283-a1fa-dcf3b4b03866" xmlns:ns3="65312984-23f8-464b-9b53-066edaaed5a7" targetNamespace="http://schemas.microsoft.com/office/2006/metadata/properties" ma:root="true" ma:fieldsID="720a0ddcacfea280c065b189319b463f" ns1:_="" ns2:_="" ns3:_="">
    <xsd:import namespace="http://schemas.microsoft.com/sharepoint/v3"/>
    <xsd:import namespace="cefb4c3b-6191-4283-a1fa-dcf3b4b03866"/>
    <xsd:import namespace="65312984-23f8-464b-9b53-066edaaed5a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1:_ip_UnifiedCompliancePolicyProperties" minOccurs="0"/>
                <xsd:element ref="ns1:_ip_UnifiedCompliancePolicyUIAction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fb4c3b-6191-4283-a1fa-dcf3b4b0386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66fb898a-e6d7-4c18-895f-04b976a2f8e6}" ma:internalName="TaxCatchAll" ma:showField="CatchAllData" ma:web="cefb4c3b-6191-4283-a1fa-dcf3b4b0386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312984-23f8-464b-9b53-066edaaed5a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12939aa7-6e80-4258-9093-695d3ea6774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1C5E951-FF33-4C8D-B388-95DF76424B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efb4c3b-6191-4283-a1fa-dcf3b4b03866"/>
    <ds:schemaRef ds:uri="65312984-23f8-464b-9b53-066edaaed5a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A95636C-18D4-491D-97CF-15B50B18641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</TotalTime>
  <Words>1532</Words>
  <Application>Microsoft Macintosh PowerPoint</Application>
  <PresentationFormat>Custom</PresentationFormat>
  <Paragraphs>181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2" baseType="lpstr">
      <vt:lpstr>Adobe Garamond Pro</vt:lpstr>
      <vt:lpstr>Adobe Garamond Pro Bold</vt:lpstr>
      <vt:lpstr>Adobe Garamond Pro Semibold</vt:lpstr>
      <vt:lpstr>Arial</vt:lpstr>
      <vt:lpstr>Geometos Neue</vt:lpstr>
      <vt:lpstr>Helvetica-Light</vt:lpstr>
      <vt:lpstr>Roboto</vt:lpstr>
      <vt:lpstr>Roboto Condensed Light</vt:lpstr>
      <vt:lpstr>Roboto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ELITE INTERNATIONAL SYNDICATION</vt:lpstr>
      <vt:lpstr>PowerPoint Presentation</vt:lpstr>
      <vt:lpstr>PowerPoint Presentation</vt:lpstr>
      <vt:lpstr>PROPERTY MARKETING MATERIALS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Fernandez, Marlene</dc:creator>
  <cp:lastModifiedBy>Brad Brown</cp:lastModifiedBy>
  <cp:revision>37</cp:revision>
  <dcterms:created xsi:type="dcterms:W3CDTF">2022-12-08T21:01:19Z</dcterms:created>
  <dcterms:modified xsi:type="dcterms:W3CDTF">2026-06-09T23:07:57Z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2022-12-08T00:00:00Z</vt:filetime>
  </property>
  <property fmtid="{D5CDD505-2E9C-101B-9397-08002B2CF9AE}" pid="3" name="Creator">
    <vt:lpwstr>Adobe InDesign 18.0 (Macintosh)</vt:lpwstr>
  </property>
  <property fmtid="{D5CDD505-2E9C-101B-9397-08002B2CF9AE}" pid="4" name="LastSaved">
    <vt:filetime>2022-12-08T00:00:00Z</vt:filetime>
  </property>
  <property fmtid="{D5CDD505-2E9C-101B-9397-08002B2CF9AE}" pid="5" name="Producer">
    <vt:lpwstr>Adobe PDF Library 17.0</vt:lpwstr>
  </property>
</Properties>
</file>