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handoutMasterIdLst>
    <p:handoutMasterId r:id="rId7"/>
  </p:handoutMasterIdLst>
  <p:sldIdLst>
    <p:sldId id="272" r:id="rId2"/>
    <p:sldId id="275" r:id="rId3"/>
    <p:sldId id="276" r:id="rId4"/>
    <p:sldId id="277"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2093"/>
    <a:srgbClr val="941651"/>
    <a:srgbClr val="941100"/>
    <a:srgbClr val="FF9300"/>
    <a:srgbClr val="945200"/>
    <a:srgbClr val="929000"/>
    <a:srgbClr val="009051"/>
    <a:srgbClr val="009193"/>
    <a:srgbClr val="008F00"/>
    <a:srgbClr val="D5FC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24"/>
    <p:restoredTop sz="94863"/>
  </p:normalViewPr>
  <p:slideViewPr>
    <p:cSldViewPr snapToGrid="0" snapToObjects="1">
      <p:cViewPr varScale="1">
        <p:scale>
          <a:sx n="79" d="100"/>
          <a:sy n="79" d="100"/>
        </p:scale>
        <p:origin x="349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CDA799-08CB-8A4D-9AFE-47974F98AB4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05A0587-6386-0E47-8368-C6A38E67431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518EB5E-6ACB-5F49-9C7A-B5D9063BBB83}" type="datetimeFigureOut">
              <a:rPr lang="en-US" smtClean="0"/>
              <a:t>7/9/25</a:t>
            </a:fld>
            <a:endParaRPr lang="en-US"/>
          </a:p>
        </p:txBody>
      </p:sp>
      <p:sp>
        <p:nvSpPr>
          <p:cNvPr id="4" name="Footer Placeholder 3">
            <a:extLst>
              <a:ext uri="{FF2B5EF4-FFF2-40B4-BE49-F238E27FC236}">
                <a16:creationId xmlns:a16="http://schemas.microsoft.com/office/drawing/2014/main" id="{09431D19-2A6B-8747-A7B8-DB18E49D106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D5D1736-510D-B349-9B65-CB411C24B81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29DE6-A04C-4A42-9236-6BD4143B7F68}" type="slidenum">
              <a:rPr lang="en-US" smtClean="0"/>
              <a:t>‹#›</a:t>
            </a:fld>
            <a:endParaRPr lang="en-US"/>
          </a:p>
        </p:txBody>
      </p:sp>
    </p:spTree>
    <p:extLst>
      <p:ext uri="{BB962C8B-B14F-4D97-AF65-F5344CB8AC3E}">
        <p14:creationId xmlns:p14="http://schemas.microsoft.com/office/powerpoint/2010/main" val="20371454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64A6C4-26B6-0B43-BF08-2CC8C600C960}" type="datetimeFigureOut">
              <a:rPr lang="en-US" smtClean="0"/>
              <a:t>7/9/25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E454BE-393E-E446-BC54-B0752A09AE32}" type="slidenum">
              <a:rPr lang="en-US" smtClean="0"/>
              <a:t>‹#›</a:t>
            </a:fld>
            <a:endParaRPr lang="en-US"/>
          </a:p>
        </p:txBody>
      </p:sp>
    </p:spTree>
    <p:extLst>
      <p:ext uri="{BB962C8B-B14F-4D97-AF65-F5344CB8AC3E}">
        <p14:creationId xmlns:p14="http://schemas.microsoft.com/office/powerpoint/2010/main" val="42826142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5694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6093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133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EA26BA-8019-B2C4-DFE6-6CBB1200E509}"/>
              </a:ext>
            </a:extLst>
          </p:cNvPr>
          <p:cNvSpPr/>
          <p:nvPr userDrawn="1"/>
        </p:nvSpPr>
        <p:spPr>
          <a:xfrm>
            <a:off x="0" y="7736619"/>
            <a:ext cx="7772400" cy="2321781"/>
          </a:xfrm>
          <a:prstGeom prst="rect">
            <a:avLst/>
          </a:prstGeom>
          <a:solidFill>
            <a:srgbClr val="01216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AFDBE0D-0281-CF3F-6726-1B15BB46294E}"/>
              </a:ext>
            </a:extLst>
          </p:cNvPr>
          <p:cNvSpPr/>
          <p:nvPr/>
        </p:nvSpPr>
        <p:spPr>
          <a:xfrm>
            <a:off x="0" y="9270025"/>
            <a:ext cx="6391075" cy="784830"/>
          </a:xfrm>
          <a:prstGeom prst="rect">
            <a:avLst/>
          </a:prstGeom>
        </p:spPr>
        <p:txBody>
          <a:bodyPr wrap="square" lIns="914400" tIns="228600" rIns="228600" bIns="228600">
            <a:spAutoFit/>
          </a:bodyPr>
          <a:lstStyle/>
          <a:p>
            <a:r>
              <a:rPr lang="en-US" sz="700" b="0" i="0" dirty="0">
                <a:solidFill>
                  <a:schemeClr val="bg1">
                    <a:lumMod val="75000"/>
                  </a:schemeClr>
                </a:solidFill>
                <a:latin typeface="Roboto Condensed" panose="02000000000000000000" pitchFamily="2" charset="0"/>
                <a:ea typeface="Roboto Condensed" panose="02000000000000000000" pitchFamily="2" charset="0"/>
                <a:cs typeface="Roboto Condensed" panose="02000000000000000000" pitchFamily="2" charset="0"/>
              </a:rPr>
              <a:t>©2022 Coldwell Banker Real Estate LLC. All Rights Reserved. Coldwell Banker® and the Coldwell Banker Logo are registered service marks owned by Coldwell Banker Real Estate LLC. Coldwell Banker Real Estate LLC fully supports the principles of the Fair Housing Act and the Equal Opportunity Act. Each office is independently owned and operated. Not intended as a solicitation if your property is already listed by another broker. </a:t>
            </a:r>
          </a:p>
        </p:txBody>
      </p:sp>
      <p:pic>
        <p:nvPicPr>
          <p:cNvPr id="6" name="Picture 5">
            <a:extLst>
              <a:ext uri="{FF2B5EF4-FFF2-40B4-BE49-F238E27FC236}">
                <a16:creationId xmlns:a16="http://schemas.microsoft.com/office/drawing/2014/main" id="{A59C666F-A1D7-057A-3F57-5DF140796331}"/>
              </a:ext>
            </a:extLst>
          </p:cNvPr>
          <p:cNvPicPr>
            <a:picLocks noChangeAspect="1"/>
          </p:cNvPicPr>
          <p:nvPr/>
        </p:nvPicPr>
        <p:blipFill>
          <a:blip r:embed="rId2"/>
          <a:stretch>
            <a:fillRect/>
          </a:stretch>
        </p:blipFill>
        <p:spPr>
          <a:xfrm>
            <a:off x="6476492" y="9501813"/>
            <a:ext cx="277308" cy="266873"/>
          </a:xfrm>
          <a:prstGeom prst="rect">
            <a:avLst/>
          </a:prstGeom>
        </p:spPr>
      </p:pic>
      <p:pic>
        <p:nvPicPr>
          <p:cNvPr id="7" name="Picture 6">
            <a:extLst>
              <a:ext uri="{FF2B5EF4-FFF2-40B4-BE49-F238E27FC236}">
                <a16:creationId xmlns:a16="http://schemas.microsoft.com/office/drawing/2014/main" id="{878F32F0-9E7A-BEBF-B8B8-F15D77AA8485}"/>
              </a:ext>
            </a:extLst>
          </p:cNvPr>
          <p:cNvPicPr>
            <a:picLocks noChangeAspect="1"/>
          </p:cNvPicPr>
          <p:nvPr/>
        </p:nvPicPr>
        <p:blipFill>
          <a:blip r:embed="rId3"/>
          <a:stretch>
            <a:fillRect/>
          </a:stretch>
        </p:blipFill>
        <p:spPr>
          <a:xfrm>
            <a:off x="6839217" y="9486246"/>
            <a:ext cx="595907" cy="363022"/>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A03B2371-7E70-0AB4-5657-E889744678B1}"/>
              </a:ext>
            </a:extLst>
          </p:cNvPr>
          <p:cNvPicPr>
            <a:picLocks noChangeAspect="1"/>
          </p:cNvPicPr>
          <p:nvPr userDrawn="1"/>
        </p:nvPicPr>
        <p:blipFill>
          <a:blip r:embed="rId4"/>
          <a:stretch>
            <a:fillRect/>
          </a:stretch>
        </p:blipFill>
        <p:spPr>
          <a:xfrm>
            <a:off x="5686860" y="8103414"/>
            <a:ext cx="1694249" cy="1024916"/>
          </a:xfrm>
          <a:prstGeom prst="rect">
            <a:avLst/>
          </a:prstGeom>
        </p:spPr>
      </p:pic>
      <p:sp>
        <p:nvSpPr>
          <p:cNvPr id="11" name="Picture Placeholder 11">
            <a:extLst>
              <a:ext uri="{FF2B5EF4-FFF2-40B4-BE49-F238E27FC236}">
                <a16:creationId xmlns:a16="http://schemas.microsoft.com/office/drawing/2014/main" id="{07C25489-D272-326C-57A2-ADCF375A3A5C}"/>
              </a:ext>
            </a:extLst>
          </p:cNvPr>
          <p:cNvSpPr>
            <a:spLocks noGrp="1"/>
          </p:cNvSpPr>
          <p:nvPr>
            <p:ph type="pic" sz="quarter" idx="10" hasCustomPrompt="1"/>
          </p:nvPr>
        </p:nvSpPr>
        <p:spPr>
          <a:xfrm>
            <a:off x="914399" y="7958943"/>
            <a:ext cx="933955" cy="1307537"/>
          </a:xfrm>
          <a:prstGeom prst="rect">
            <a:avLst/>
          </a:prstGeom>
          <a:solidFill>
            <a:schemeClr val="bg1">
              <a:lumMod val="85000"/>
            </a:schemeClr>
          </a:solidFill>
        </p:spPr>
        <p:txBody>
          <a:bodyPr/>
          <a:lstStyle>
            <a:lvl1pPr marL="0" indent="0" algn="ctr">
              <a:buNone/>
              <a:defRPr sz="1000"/>
            </a:lvl1pPr>
          </a:lstStyle>
          <a:p>
            <a:r>
              <a:rPr lang="en-US" dirty="0"/>
              <a:t>Click icon to add headshot</a:t>
            </a:r>
          </a:p>
        </p:txBody>
      </p:sp>
    </p:spTree>
    <p:extLst>
      <p:ext uri="{BB962C8B-B14F-4D97-AF65-F5344CB8AC3E}">
        <p14:creationId xmlns:p14="http://schemas.microsoft.com/office/powerpoint/2010/main" val="533966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Picture Placeholder 11">
            <a:extLst>
              <a:ext uri="{FF2B5EF4-FFF2-40B4-BE49-F238E27FC236}">
                <a16:creationId xmlns:a16="http://schemas.microsoft.com/office/drawing/2014/main" id="{4ABE983A-5D2E-100E-CB98-8D6D747D4294}"/>
              </a:ext>
            </a:extLst>
          </p:cNvPr>
          <p:cNvSpPr>
            <a:spLocks noGrp="1"/>
          </p:cNvSpPr>
          <p:nvPr>
            <p:ph type="pic" sz="quarter" idx="10" hasCustomPrompt="1"/>
          </p:nvPr>
        </p:nvSpPr>
        <p:spPr>
          <a:xfrm>
            <a:off x="914399" y="3419857"/>
            <a:ext cx="1600200" cy="2240280"/>
          </a:xfrm>
          <a:prstGeom prst="rect">
            <a:avLst/>
          </a:prstGeom>
          <a:solidFill>
            <a:schemeClr val="bg1">
              <a:lumMod val="85000"/>
            </a:schemeClr>
          </a:solidFill>
        </p:spPr>
        <p:txBody>
          <a:bodyPr/>
          <a:lstStyle>
            <a:lvl1pPr marL="0" indent="0" algn="ctr">
              <a:buNone/>
              <a:defRPr sz="1400"/>
            </a:lvl1pPr>
          </a:lstStyle>
          <a:p>
            <a:r>
              <a:rPr lang="en-US" dirty="0"/>
              <a:t>Click icon to add headshot</a:t>
            </a:r>
          </a:p>
        </p:txBody>
      </p:sp>
      <p:sp>
        <p:nvSpPr>
          <p:cNvPr id="3" name="TextBox 2">
            <a:extLst>
              <a:ext uri="{FF2B5EF4-FFF2-40B4-BE49-F238E27FC236}">
                <a16:creationId xmlns:a16="http://schemas.microsoft.com/office/drawing/2014/main" id="{655BAD74-020A-FAF1-2E57-1804EB34EBE9}"/>
              </a:ext>
            </a:extLst>
          </p:cNvPr>
          <p:cNvSpPr txBox="1"/>
          <p:nvPr userDrawn="1"/>
        </p:nvSpPr>
        <p:spPr>
          <a:xfrm>
            <a:off x="0" y="0"/>
            <a:ext cx="7772400" cy="1745093"/>
          </a:xfrm>
          <a:prstGeom prst="rect">
            <a:avLst/>
          </a:prstGeom>
          <a:noFill/>
        </p:spPr>
        <p:txBody>
          <a:bodyPr wrap="square" lIns="914400" tIns="1133856" rIns="914400" bIns="228600" rtlCol="0">
            <a:spAutoFit/>
          </a:bodyPr>
          <a:lstStyle/>
          <a:p>
            <a:pPr algn="ctr"/>
            <a:r>
              <a:rPr lang="en-US" sz="2400" b="1" spc="100" dirty="0">
                <a:solidFill>
                  <a:srgbClr val="012169"/>
                </a:solidFill>
                <a:latin typeface="Roboto" panose="02000000000000000000" pitchFamily="2" charset="0"/>
                <a:ea typeface="Roboto" panose="02000000000000000000" pitchFamily="2" charset="0"/>
                <a:cs typeface="Roboto" panose="02000000000000000000" pitchFamily="2" charset="0"/>
              </a:rPr>
              <a:t>AGENT NAME</a:t>
            </a:r>
          </a:p>
        </p:txBody>
      </p:sp>
      <p:sp>
        <p:nvSpPr>
          <p:cNvPr id="4" name="TextBox 3">
            <a:extLst>
              <a:ext uri="{FF2B5EF4-FFF2-40B4-BE49-F238E27FC236}">
                <a16:creationId xmlns:a16="http://schemas.microsoft.com/office/drawing/2014/main" id="{BB10BFCD-8788-49E4-859D-3B4A92DDFCBF}"/>
              </a:ext>
            </a:extLst>
          </p:cNvPr>
          <p:cNvSpPr txBox="1"/>
          <p:nvPr userDrawn="1"/>
        </p:nvSpPr>
        <p:spPr>
          <a:xfrm>
            <a:off x="0" y="1745093"/>
            <a:ext cx="7772400" cy="184666"/>
          </a:xfrm>
          <a:prstGeom prst="rect">
            <a:avLst/>
          </a:prstGeom>
          <a:noFill/>
        </p:spPr>
        <p:txBody>
          <a:bodyPr wrap="square" lIns="914400" tIns="0" rIns="914400" bIns="0" rtlCol="0">
            <a:spAutoFit/>
          </a:bodyPr>
          <a:lstStyle/>
          <a:p>
            <a:pPr algn="ctr"/>
            <a:r>
              <a:rPr lang="en-US" sz="1200" b="1" dirty="0">
                <a:solidFill>
                  <a:srgbClr val="012169"/>
                </a:solidFill>
                <a:latin typeface="Roboto" panose="02000000000000000000" pitchFamily="2" charset="0"/>
                <a:ea typeface="Roboto" panose="02000000000000000000" pitchFamily="2" charset="0"/>
                <a:cs typeface="Roboto" panose="02000000000000000000" pitchFamily="2" charset="0"/>
              </a:rPr>
              <a:t>REALTOR® / BROKER</a:t>
            </a:r>
          </a:p>
        </p:txBody>
      </p:sp>
      <p:sp>
        <p:nvSpPr>
          <p:cNvPr id="10" name="TextBox 9">
            <a:extLst>
              <a:ext uri="{FF2B5EF4-FFF2-40B4-BE49-F238E27FC236}">
                <a16:creationId xmlns:a16="http://schemas.microsoft.com/office/drawing/2014/main" id="{D3B782A1-8B7A-8314-8B39-6109C789DAE8}"/>
              </a:ext>
            </a:extLst>
          </p:cNvPr>
          <p:cNvSpPr txBox="1"/>
          <p:nvPr userDrawn="1"/>
        </p:nvSpPr>
        <p:spPr>
          <a:xfrm>
            <a:off x="0" y="2852928"/>
            <a:ext cx="2514599" cy="646331"/>
          </a:xfrm>
          <a:prstGeom prst="rect">
            <a:avLst/>
          </a:prstGeom>
          <a:noFill/>
        </p:spPr>
        <p:txBody>
          <a:bodyPr wrap="square" lIns="914400" tIns="0" rIns="0" bIns="457200" rtlCol="0">
            <a:spAutoFit/>
          </a:bodyPr>
          <a:lstStyle/>
          <a:p>
            <a:r>
              <a:rPr lang="en-US" sz="1200" b="1" spc="100" dirty="0">
                <a:solidFill>
                  <a:srgbClr val="012169"/>
                </a:solidFill>
                <a:latin typeface="Roboto" panose="02000000000000000000" pitchFamily="2" charset="0"/>
                <a:ea typeface="Roboto" panose="02000000000000000000" pitchFamily="2" charset="0"/>
                <a:cs typeface="Roboto" panose="02000000000000000000" pitchFamily="2" charset="0"/>
              </a:rPr>
              <a:t>CONTACT</a:t>
            </a:r>
          </a:p>
        </p:txBody>
      </p:sp>
      <p:sp>
        <p:nvSpPr>
          <p:cNvPr id="12" name="TextBox 11">
            <a:extLst>
              <a:ext uri="{FF2B5EF4-FFF2-40B4-BE49-F238E27FC236}">
                <a16:creationId xmlns:a16="http://schemas.microsoft.com/office/drawing/2014/main" id="{28501DD4-0B39-E87A-CCF5-890B3FD61CC6}"/>
              </a:ext>
            </a:extLst>
          </p:cNvPr>
          <p:cNvSpPr txBox="1"/>
          <p:nvPr userDrawn="1"/>
        </p:nvSpPr>
        <p:spPr>
          <a:xfrm>
            <a:off x="0" y="5660137"/>
            <a:ext cx="7772400" cy="2169376"/>
          </a:xfrm>
          <a:prstGeom prst="rect">
            <a:avLst/>
          </a:prstGeom>
          <a:noFill/>
        </p:spPr>
        <p:txBody>
          <a:bodyPr wrap="square" lIns="914400" tIns="228600" rIns="914400" bIns="457200" rtlCol="0">
            <a:spAutoFit/>
          </a:bodyPr>
          <a:lstStyle/>
          <a:p>
            <a:pPr>
              <a:lnSpc>
                <a:spcPct val="150000"/>
              </a:lnSpc>
            </a:pPr>
            <a:r>
              <a:rPr lang="en-US" sz="1100" b="1" dirty="0">
                <a:latin typeface="Roboto" panose="02000000000000000000" pitchFamily="2" charset="0"/>
                <a:ea typeface="Roboto" panose="02000000000000000000" pitchFamily="2" charset="0"/>
                <a:cs typeface="Roboto" panose="02000000000000000000" pitchFamily="2" charset="0"/>
              </a:rPr>
              <a:t>Agent Name</a:t>
            </a:r>
          </a:p>
          <a:p>
            <a:pPr>
              <a:lnSpc>
                <a:spcPct val="150000"/>
              </a:lnSpc>
            </a:pPr>
            <a:r>
              <a:rPr lang="en-US" sz="900" dirty="0">
                <a:latin typeface="Roboto Light" panose="02000000000000000000" pitchFamily="2" charset="0"/>
                <a:ea typeface="Roboto Light" panose="02000000000000000000" pitchFamily="2" charset="0"/>
                <a:cs typeface="Roboto Light" panose="02000000000000000000" pitchFamily="2" charset="0"/>
              </a:rPr>
              <a:t>C. 000.000.0000</a:t>
            </a:r>
          </a:p>
          <a:p>
            <a:pPr>
              <a:lnSpc>
                <a:spcPct val="150000"/>
              </a:lnSpc>
            </a:pPr>
            <a:r>
              <a:rPr lang="en-US" sz="900" dirty="0">
                <a:latin typeface="Roboto Light" panose="02000000000000000000" pitchFamily="2" charset="0"/>
                <a:ea typeface="Roboto Light" panose="02000000000000000000" pitchFamily="2" charset="0"/>
                <a:cs typeface="Roboto Light" panose="02000000000000000000" pitchFamily="2" charset="0"/>
              </a:rPr>
              <a:t>agentname@gmail.com</a:t>
            </a:r>
          </a:p>
          <a:p>
            <a:pPr>
              <a:lnSpc>
                <a:spcPct val="150000"/>
              </a:lnSpc>
            </a:pPr>
            <a:r>
              <a:rPr lang="en-US" sz="900" dirty="0" err="1">
                <a:latin typeface="Roboto Light" panose="02000000000000000000" pitchFamily="2" charset="0"/>
                <a:ea typeface="Roboto Light" panose="02000000000000000000" pitchFamily="2" charset="0"/>
                <a:cs typeface="Roboto Light" panose="02000000000000000000" pitchFamily="2" charset="0"/>
              </a:rPr>
              <a:t>aname.website.com</a:t>
            </a:r>
            <a:endParaRPr lang="en-US" sz="900" dirty="0">
              <a:latin typeface="Roboto Light" panose="02000000000000000000" pitchFamily="2" charset="0"/>
              <a:ea typeface="Roboto Light" panose="02000000000000000000" pitchFamily="2" charset="0"/>
              <a:cs typeface="Roboto Light" panose="02000000000000000000" pitchFamily="2" charset="0"/>
            </a:endParaRPr>
          </a:p>
          <a:p>
            <a:pPr>
              <a:lnSpc>
                <a:spcPct val="150000"/>
              </a:lnSpc>
            </a:pPr>
            <a:endParaRPr lang="en-US" sz="900" dirty="0">
              <a:latin typeface="Roboto Light" panose="02000000000000000000" pitchFamily="2" charset="0"/>
              <a:ea typeface="Roboto Light" panose="02000000000000000000" pitchFamily="2" charset="0"/>
              <a:cs typeface="Roboto Light" panose="02000000000000000000" pitchFamily="2" charset="0"/>
            </a:endParaRPr>
          </a:p>
          <a:p>
            <a:pPr>
              <a:lnSpc>
                <a:spcPct val="150000"/>
              </a:lnSpc>
            </a:pPr>
            <a:r>
              <a:rPr lang="en-US" sz="900" dirty="0">
                <a:latin typeface="Roboto Light" panose="02000000000000000000" pitchFamily="2" charset="0"/>
                <a:ea typeface="Roboto Light" panose="02000000000000000000" pitchFamily="2" charset="0"/>
                <a:cs typeface="Roboto Light" panose="02000000000000000000" pitchFamily="2" charset="0"/>
              </a:rPr>
              <a:t>8836 Gage Blvd., Ste. 101B</a:t>
            </a:r>
          </a:p>
          <a:p>
            <a:pPr>
              <a:lnSpc>
                <a:spcPct val="150000"/>
              </a:lnSpc>
            </a:pPr>
            <a:r>
              <a:rPr lang="en-US" sz="900" dirty="0">
                <a:latin typeface="Roboto Light" panose="02000000000000000000" pitchFamily="2" charset="0"/>
                <a:ea typeface="Roboto Light" panose="02000000000000000000" pitchFamily="2" charset="0"/>
                <a:cs typeface="Roboto Light" panose="02000000000000000000" pitchFamily="2" charset="0"/>
              </a:rPr>
              <a:t>Kennewick, WA 99336</a:t>
            </a:r>
          </a:p>
        </p:txBody>
      </p:sp>
      <p:sp>
        <p:nvSpPr>
          <p:cNvPr id="13" name="TextBox 12">
            <a:extLst>
              <a:ext uri="{FF2B5EF4-FFF2-40B4-BE49-F238E27FC236}">
                <a16:creationId xmlns:a16="http://schemas.microsoft.com/office/drawing/2014/main" id="{C8EEBCC2-C1B1-AF9C-51E8-D3A171BEB322}"/>
              </a:ext>
            </a:extLst>
          </p:cNvPr>
          <p:cNvSpPr txBox="1"/>
          <p:nvPr userDrawn="1"/>
        </p:nvSpPr>
        <p:spPr>
          <a:xfrm>
            <a:off x="2514599" y="2852928"/>
            <a:ext cx="5257801" cy="646331"/>
          </a:xfrm>
          <a:prstGeom prst="rect">
            <a:avLst/>
          </a:prstGeom>
          <a:noFill/>
        </p:spPr>
        <p:txBody>
          <a:bodyPr wrap="square" lIns="804672" tIns="0" rIns="0" bIns="457200" rtlCol="0">
            <a:spAutoFit/>
          </a:bodyPr>
          <a:lstStyle/>
          <a:p>
            <a:r>
              <a:rPr lang="en-US" sz="1200" b="1" spc="100" dirty="0">
                <a:solidFill>
                  <a:srgbClr val="012169"/>
                </a:solidFill>
                <a:latin typeface="Roboto" panose="02000000000000000000" pitchFamily="2" charset="0"/>
                <a:ea typeface="Roboto" panose="02000000000000000000" pitchFamily="2" charset="0"/>
                <a:cs typeface="Roboto" panose="02000000000000000000" pitchFamily="2" charset="0"/>
              </a:rPr>
              <a:t>ABOUT FIRSTNAME</a:t>
            </a:r>
          </a:p>
        </p:txBody>
      </p:sp>
      <p:sp>
        <p:nvSpPr>
          <p:cNvPr id="14" name="TextBox 13">
            <a:extLst>
              <a:ext uri="{FF2B5EF4-FFF2-40B4-BE49-F238E27FC236}">
                <a16:creationId xmlns:a16="http://schemas.microsoft.com/office/drawing/2014/main" id="{3D499814-32FD-F935-E058-5B007A0F3C4D}"/>
              </a:ext>
            </a:extLst>
          </p:cNvPr>
          <p:cNvSpPr txBox="1"/>
          <p:nvPr userDrawn="1"/>
        </p:nvSpPr>
        <p:spPr>
          <a:xfrm>
            <a:off x="2514599" y="3419857"/>
            <a:ext cx="5257802" cy="6638543"/>
          </a:xfrm>
          <a:prstGeom prst="rect">
            <a:avLst/>
          </a:prstGeom>
          <a:noFill/>
        </p:spPr>
        <p:txBody>
          <a:bodyPr wrap="square" lIns="804672" tIns="0" rIns="685800" bIns="685800" rtlCol="0">
            <a:noAutofit/>
          </a:bodyPr>
          <a:lstStyle/>
          <a:p>
            <a:pPr>
              <a:lnSpc>
                <a:spcPct val="114000"/>
              </a:lnSpc>
            </a:pPr>
            <a:r>
              <a:rPr lang="en-US" sz="900" dirty="0">
                <a:effectLst/>
                <a:latin typeface="Roboto Light" panose="02000000000000000000" pitchFamily="2" charset="0"/>
              </a:rPr>
              <a:t>Insert bio here (if over 300 words, might need to reduce font size).</a:t>
            </a:r>
          </a:p>
          <a:p>
            <a:pPr>
              <a:lnSpc>
                <a:spcPct val="114000"/>
              </a:lnSpc>
            </a:pPr>
            <a:endParaRPr lang="en-US" sz="900" dirty="0">
              <a:effectLst/>
              <a:latin typeface="Roboto Light" panose="02000000000000000000" pitchFamily="2" charset="0"/>
            </a:endParaRPr>
          </a:p>
          <a:p>
            <a:pPr>
              <a:lnSpc>
                <a:spcPct val="114000"/>
              </a:lnSpc>
            </a:pPr>
            <a:r>
              <a:rPr lang="en-US" sz="900" dirty="0">
                <a:effectLst/>
                <a:latin typeface="Roboto Light" panose="02000000000000000000" pitchFamily="2" charset="0"/>
              </a:rPr>
              <a:t>(Real estate agent name), of (brokerage name), based in (your locality), is a (years in the business) veteran of the real estate industry and has represented clients all over (larger regional locality) in over (number of transactions) real estate transactions. (Real estate agent name) has built a solid foundation of clients in this community through her/his professionalism, attention to detail, and commitment to always put his/her client’s needs first.</a:t>
            </a:r>
          </a:p>
          <a:p>
            <a:pPr>
              <a:lnSpc>
                <a:spcPct val="114000"/>
              </a:lnSpc>
            </a:pPr>
            <a:endParaRPr lang="en-US" sz="900" dirty="0">
              <a:effectLst/>
              <a:latin typeface="Roboto Light" panose="02000000000000000000" pitchFamily="2" charset="0"/>
            </a:endParaRPr>
          </a:p>
          <a:p>
            <a:pPr>
              <a:lnSpc>
                <a:spcPct val="114000"/>
              </a:lnSpc>
            </a:pPr>
            <a:r>
              <a:rPr lang="en-US" sz="900" dirty="0" err="1">
                <a:effectLst/>
                <a:latin typeface="Roboto Light" panose="02000000000000000000" pitchFamily="2" charset="0"/>
              </a:rPr>
              <a:t>He/She</a:t>
            </a:r>
            <a:r>
              <a:rPr lang="en-US" sz="900" dirty="0">
                <a:effectLst/>
                <a:latin typeface="Roboto Light" panose="02000000000000000000" pitchFamily="2" charset="0"/>
              </a:rPr>
              <a:t> studied (academic focus) at (school name) and afterwards began work in (previous industry or “real estate”). Passionate about (a particular aspect of real estate), (real estate agent name) has continued to leverage his/her know-how and experience to exceed his/her client’s expectations.</a:t>
            </a:r>
          </a:p>
          <a:p>
            <a:pPr>
              <a:lnSpc>
                <a:spcPct val="114000"/>
              </a:lnSpc>
            </a:pPr>
            <a:endParaRPr lang="en-US" sz="900" dirty="0">
              <a:effectLst/>
              <a:latin typeface="Roboto Light" panose="02000000000000000000" pitchFamily="2" charset="0"/>
            </a:endParaRPr>
          </a:p>
          <a:p>
            <a:pPr>
              <a:lnSpc>
                <a:spcPct val="114000"/>
              </a:lnSpc>
            </a:pPr>
            <a:r>
              <a:rPr lang="en-US" sz="900" dirty="0">
                <a:effectLst/>
                <a:latin typeface="Roboto Light" panose="02000000000000000000" pitchFamily="2" charset="0"/>
              </a:rPr>
              <a:t>Active in the community, (real estate agent name) is a proud part of the (nonprofit organization)’s effort to (community initiative). (Quote from real estate agent about their nonprofit community work).</a:t>
            </a:r>
          </a:p>
          <a:p>
            <a:pPr>
              <a:lnSpc>
                <a:spcPct val="114000"/>
              </a:lnSpc>
            </a:pPr>
            <a:endParaRPr lang="en-US" sz="900" dirty="0">
              <a:effectLst/>
              <a:latin typeface="Roboto Light" panose="02000000000000000000" pitchFamily="2" charset="0"/>
            </a:endParaRPr>
          </a:p>
          <a:p>
            <a:pPr>
              <a:lnSpc>
                <a:spcPct val="114000"/>
              </a:lnSpc>
            </a:pPr>
            <a:r>
              <a:rPr lang="en-US" sz="900" dirty="0">
                <a:effectLst/>
                <a:latin typeface="Roboto Light" panose="02000000000000000000" pitchFamily="2" charset="0"/>
              </a:rPr>
              <a:t>In his/her free time, (real estate agent name) is an avid (hobby) and (another hobby). Spending time in the (location one of the hobbies takes place) together with his/her friends and (family unit) as well as his/her (pet name and type) is never something (real estate agent name) takes for granted. (Quote from real estate agent about how lucky they are to have the chance to do their hobby in this place).</a:t>
            </a:r>
          </a:p>
        </p:txBody>
      </p:sp>
    </p:spTree>
    <p:extLst>
      <p:ext uri="{BB962C8B-B14F-4D97-AF65-F5344CB8AC3E}">
        <p14:creationId xmlns:p14="http://schemas.microsoft.com/office/powerpoint/2010/main" val="40698078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899691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4CEC24-B74D-AC10-70A1-C521ED3041ED}"/>
              </a:ext>
            </a:extLst>
          </p:cNvPr>
          <p:cNvSpPr txBox="1"/>
          <p:nvPr/>
        </p:nvSpPr>
        <p:spPr>
          <a:xfrm>
            <a:off x="0" y="8770"/>
            <a:ext cx="7772400" cy="1908215"/>
          </a:xfrm>
          <a:prstGeom prst="rect">
            <a:avLst/>
          </a:prstGeom>
          <a:noFill/>
        </p:spPr>
        <p:txBody>
          <a:bodyPr wrap="square" lIns="685800" tIns="685800" rIns="685800" bIns="228600" rtlCol="0">
            <a:spAutoFit/>
          </a:bodyPr>
          <a:lstStyle/>
          <a:p>
            <a:r>
              <a:rPr lang="en-US" sz="3200" b="1" dirty="0">
                <a:solidFill>
                  <a:srgbClr val="012169"/>
                </a:solidFill>
                <a:latin typeface="Roboto Black" panose="02000000000000000000" pitchFamily="2" charset="0"/>
                <a:ea typeface="Roboto Black" panose="02000000000000000000" pitchFamily="2" charset="0"/>
                <a:cs typeface="Roboto Black" panose="02000000000000000000" pitchFamily="2" charset="0"/>
              </a:rPr>
              <a:t>24 WEEK </a:t>
            </a:r>
            <a:br>
              <a:rPr lang="en-US" sz="3200" dirty="0">
                <a:solidFill>
                  <a:srgbClr val="012169"/>
                </a:solidFill>
                <a:latin typeface="Roboto Light" panose="02000000000000000000" pitchFamily="2" charset="0"/>
                <a:ea typeface="Roboto Light" panose="02000000000000000000" pitchFamily="2" charset="0"/>
                <a:cs typeface="Roboto Light" panose="02000000000000000000" pitchFamily="2" charset="0"/>
              </a:rPr>
            </a:br>
            <a:r>
              <a:rPr lang="en-US" sz="3200" dirty="0">
                <a:solidFill>
                  <a:srgbClr val="012169"/>
                </a:solidFill>
                <a:latin typeface="Roboto Light" panose="02000000000000000000" pitchFamily="2" charset="0"/>
                <a:ea typeface="Roboto Light" panose="02000000000000000000" pitchFamily="2" charset="0"/>
                <a:cs typeface="Roboto Light" panose="02000000000000000000" pitchFamily="2" charset="0"/>
              </a:rPr>
              <a:t>LISTING MARKETING PLAN</a:t>
            </a:r>
          </a:p>
        </p:txBody>
      </p:sp>
      <p:sp>
        <p:nvSpPr>
          <p:cNvPr id="3" name="TextBox 2">
            <a:extLst>
              <a:ext uri="{FF2B5EF4-FFF2-40B4-BE49-F238E27FC236}">
                <a16:creationId xmlns:a16="http://schemas.microsoft.com/office/drawing/2014/main" id="{DCE12E6F-1933-306A-A94B-FBC35245DE97}"/>
              </a:ext>
            </a:extLst>
          </p:cNvPr>
          <p:cNvSpPr txBox="1"/>
          <p:nvPr/>
        </p:nvSpPr>
        <p:spPr>
          <a:xfrm>
            <a:off x="0" y="1916985"/>
            <a:ext cx="7772400" cy="535531"/>
          </a:xfrm>
          <a:prstGeom prst="rect">
            <a:avLst/>
          </a:prstGeom>
          <a:solidFill>
            <a:schemeClr val="bg1">
              <a:lumMod val="85000"/>
            </a:schemeClr>
          </a:solidFill>
        </p:spPr>
        <p:txBody>
          <a:bodyPr wrap="square" lIns="685800" tIns="0" rIns="685800" bIns="0" rtlCol="0" anchor="ctr" anchorCtr="0">
            <a:noAutofit/>
          </a:bodyPr>
          <a:lstStyle/>
          <a:p>
            <a:r>
              <a:rPr lang="en-US" sz="1200" b="1" dirty="0">
                <a:latin typeface="Roboto" panose="02000000000000000000" pitchFamily="2" charset="0"/>
                <a:ea typeface="Roboto" panose="02000000000000000000" pitchFamily="2" charset="0"/>
                <a:cs typeface="Roboto" panose="02000000000000000000" pitchFamily="2" charset="0"/>
              </a:rPr>
              <a:t>SUBJECT PROPERTY:</a:t>
            </a:r>
          </a:p>
        </p:txBody>
      </p:sp>
      <p:sp>
        <p:nvSpPr>
          <p:cNvPr id="5" name="TextBox 4">
            <a:extLst>
              <a:ext uri="{FF2B5EF4-FFF2-40B4-BE49-F238E27FC236}">
                <a16:creationId xmlns:a16="http://schemas.microsoft.com/office/drawing/2014/main" id="{4D22F62B-034C-9F1C-1FF9-813F9223A0D1}"/>
              </a:ext>
            </a:extLst>
          </p:cNvPr>
          <p:cNvSpPr txBox="1"/>
          <p:nvPr/>
        </p:nvSpPr>
        <p:spPr>
          <a:xfrm>
            <a:off x="0" y="2452515"/>
            <a:ext cx="7772399" cy="517065"/>
          </a:xfrm>
          <a:prstGeom prst="rect">
            <a:avLst/>
          </a:prstGeom>
          <a:solidFill>
            <a:srgbClr val="012169"/>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ONE THROUGH THREE</a:t>
            </a:r>
          </a:p>
        </p:txBody>
      </p:sp>
      <p:sp>
        <p:nvSpPr>
          <p:cNvPr id="6" name="TextBox 5">
            <a:extLst>
              <a:ext uri="{FF2B5EF4-FFF2-40B4-BE49-F238E27FC236}">
                <a16:creationId xmlns:a16="http://schemas.microsoft.com/office/drawing/2014/main" id="{003EF3FE-3530-00DC-62F7-C2665FDE3121}"/>
              </a:ext>
            </a:extLst>
          </p:cNvPr>
          <p:cNvSpPr txBox="1"/>
          <p:nvPr/>
        </p:nvSpPr>
        <p:spPr>
          <a:xfrm>
            <a:off x="0" y="2987482"/>
            <a:ext cx="7772399" cy="4328364"/>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*Install Yard sign and name rider</a:t>
            </a:r>
          </a:p>
          <a:p>
            <a:pPr marL="171450" indent="-171450">
              <a:spcAft>
                <a:spcPts val="400"/>
              </a:spcAft>
              <a:buFont typeface="Wingdings" pitchFamily="2" charset="2"/>
              <a:buChar char="q"/>
            </a:pPr>
            <a:r>
              <a:rPr lang="en-US" sz="1100" dirty="0">
                <a:effectLst/>
                <a:latin typeface="Roboto Light" panose="02000000000000000000" pitchFamily="2" charset="0"/>
              </a:rPr>
              <a:t>*Install lock box with keys to property</a:t>
            </a:r>
          </a:p>
          <a:p>
            <a:pPr marL="171450" indent="-171450">
              <a:spcAft>
                <a:spcPts val="400"/>
              </a:spcAft>
              <a:buFont typeface="Wingdings" pitchFamily="2" charset="2"/>
              <a:buChar char="q"/>
            </a:pPr>
            <a:r>
              <a:rPr lang="en-US" sz="1100" dirty="0">
                <a:effectLst/>
                <a:latin typeface="Roboto Light" panose="02000000000000000000" pitchFamily="2" charset="0"/>
              </a:rPr>
              <a:t>*Just Listed Postcards and Flyer Creation (office support provided)</a:t>
            </a:r>
          </a:p>
          <a:p>
            <a:pPr marL="171450" indent="-171450">
              <a:spcAft>
                <a:spcPts val="400"/>
              </a:spcAft>
              <a:buFont typeface="Wingdings" pitchFamily="2" charset="2"/>
              <a:buChar char="q"/>
            </a:pPr>
            <a:r>
              <a:rPr lang="en-US" sz="1100" dirty="0">
                <a:effectLst/>
                <a:latin typeface="Roboto Light" panose="02000000000000000000" pitchFamily="2" charset="0"/>
              </a:rPr>
              <a:t>*PACMLS information to appropriate key offices/agents in market area</a:t>
            </a:r>
          </a:p>
          <a:p>
            <a:pPr marL="171450" indent="-171450">
              <a:spcAft>
                <a:spcPts val="400"/>
              </a:spcAft>
              <a:buFont typeface="Wingdings" pitchFamily="2" charset="2"/>
              <a:buChar char="q"/>
            </a:pPr>
            <a:r>
              <a:rPr lang="en-US" sz="1100" dirty="0">
                <a:effectLst/>
                <a:latin typeface="Roboto Light" panose="02000000000000000000" pitchFamily="2" charset="0"/>
              </a:rPr>
              <a:t>*Schedule initial Brokers Open</a:t>
            </a:r>
          </a:p>
          <a:p>
            <a:pPr marL="171450" indent="-171450">
              <a:spcAft>
                <a:spcPts val="400"/>
              </a:spcAft>
              <a:buFont typeface="Wingdings" pitchFamily="2" charset="2"/>
              <a:buChar char="q"/>
            </a:pPr>
            <a:r>
              <a:rPr lang="en-US" sz="1100" dirty="0">
                <a:effectLst/>
                <a:latin typeface="Roboto Light" panose="02000000000000000000" pitchFamily="2" charset="0"/>
              </a:rPr>
              <a:t>*Provide PACMLS info on any new comps to seller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*Introduce and share weekly Demand/Market Activity Report (This report is new actives, homes that have went pending and sold)</a:t>
            </a:r>
          </a:p>
          <a:p>
            <a:pPr marL="171450" indent="-171450">
              <a:spcAft>
                <a:spcPts val="400"/>
              </a:spcAft>
              <a:buFont typeface="Wingdings" pitchFamily="2" charset="2"/>
              <a:buChar char="q"/>
            </a:pPr>
            <a:r>
              <a:rPr lang="en-US" sz="1100" dirty="0">
                <a:effectLst/>
                <a:latin typeface="Roboto Light" panose="02000000000000000000" pitchFamily="2" charset="0"/>
              </a:rPr>
              <a:t>*Create property photography</a:t>
            </a:r>
          </a:p>
          <a:p>
            <a:pPr marL="171450" indent="-171450">
              <a:spcAft>
                <a:spcPts val="400"/>
              </a:spcAft>
              <a:buFont typeface="Wingdings" pitchFamily="2" charset="2"/>
              <a:buChar char="q"/>
            </a:pPr>
            <a:r>
              <a:rPr lang="en-US" sz="1100" dirty="0">
                <a:effectLst/>
                <a:latin typeface="Roboto Light" panose="02000000000000000000" pitchFamily="2" charset="0"/>
              </a:rPr>
              <a:t>*Create property information flyers or brochures</a:t>
            </a:r>
          </a:p>
          <a:p>
            <a:pPr marL="171450" indent="-171450">
              <a:spcAft>
                <a:spcPts val="400"/>
              </a:spcAft>
              <a:buFont typeface="Wingdings" pitchFamily="2" charset="2"/>
              <a:buChar char="q"/>
            </a:pPr>
            <a:r>
              <a:rPr lang="en-US" sz="1100" dirty="0">
                <a:effectLst/>
                <a:latin typeface="Roboto Light" panose="02000000000000000000" pitchFamily="2" charset="0"/>
              </a:rPr>
              <a:t>*Open and obtain preliminary title </a:t>
            </a:r>
          </a:p>
          <a:p>
            <a:pPr marL="171450" indent="-171450">
              <a:spcAft>
                <a:spcPts val="400"/>
              </a:spcAft>
              <a:buFont typeface="Wingdings" pitchFamily="2" charset="2"/>
              <a:buChar char="q"/>
            </a:pPr>
            <a:r>
              <a:rPr lang="en-US" sz="1100" dirty="0">
                <a:effectLst/>
                <a:latin typeface="Roboto Light" panose="02000000000000000000" pitchFamily="2" charset="0"/>
              </a:rPr>
              <a:t>*Schedule Communication and accountability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*Stage listing if needed</a:t>
            </a:r>
          </a:p>
          <a:p>
            <a:pPr marL="171450" indent="-171450">
              <a:spcAft>
                <a:spcPts val="400"/>
              </a:spcAft>
              <a:buFont typeface="Wingdings" pitchFamily="2" charset="2"/>
              <a:buChar char="q"/>
            </a:pPr>
            <a:r>
              <a:rPr lang="en-US" sz="1100" dirty="0">
                <a:effectLst/>
                <a:latin typeface="Roboto Light" panose="02000000000000000000" pitchFamily="2" charset="0"/>
              </a:rPr>
              <a:t>*Create feature cards (if appropriate)</a:t>
            </a:r>
          </a:p>
          <a:p>
            <a:pPr marL="171450" indent="-171450">
              <a:spcAft>
                <a:spcPts val="400"/>
              </a:spcAft>
              <a:buFont typeface="Wingdings" pitchFamily="2" charset="2"/>
              <a:buChar char="q"/>
            </a:pPr>
            <a:r>
              <a:rPr lang="en-US" sz="1100" dirty="0">
                <a:effectLst/>
                <a:latin typeface="Roboto Light" panose="02000000000000000000" pitchFamily="2" charset="0"/>
              </a:rPr>
              <a:t>*Schedule Initial Public Open House, Use the Perfect Open House Approach</a:t>
            </a:r>
          </a:p>
          <a:p>
            <a:pPr marL="171450" indent="-171450">
              <a:spcAft>
                <a:spcPts val="400"/>
              </a:spcAft>
              <a:buFont typeface="Wingdings" pitchFamily="2" charset="2"/>
              <a:buChar char="q"/>
            </a:pPr>
            <a:r>
              <a:rPr lang="en-US" sz="1100" dirty="0">
                <a:effectLst/>
                <a:latin typeface="Roboto Light" panose="02000000000000000000" pitchFamily="2" charset="0"/>
              </a:rPr>
              <a:t>*Informational flyer/brochure to key agents in market area</a:t>
            </a:r>
          </a:p>
          <a:p>
            <a:pPr marL="171450" indent="-171450">
              <a:spcAft>
                <a:spcPts val="400"/>
              </a:spcAft>
              <a:buFont typeface="Wingdings" pitchFamily="2" charset="2"/>
              <a:buChar char="q"/>
            </a:pPr>
            <a:r>
              <a:rPr lang="en-US" sz="1100" dirty="0">
                <a:effectLst/>
                <a:latin typeface="Roboto Light" panose="02000000000000000000" pitchFamily="2" charset="0"/>
              </a:rPr>
              <a:t>*Initial newspaper/periodical ads written and placed if indicated</a:t>
            </a:r>
          </a:p>
          <a:p>
            <a:pPr marL="171450" indent="-171450">
              <a:spcAft>
                <a:spcPts val="400"/>
              </a:spcAft>
              <a:buFont typeface="Wingdings" pitchFamily="2" charset="2"/>
              <a:buChar char="q"/>
            </a:pPr>
            <a:r>
              <a:rPr lang="en-US" sz="1100" dirty="0">
                <a:effectLst/>
                <a:latin typeface="Roboto Light" panose="02000000000000000000" pitchFamily="2" charset="0"/>
              </a:rPr>
              <a:t>*Contact a lender for informational loan flyers</a:t>
            </a:r>
          </a:p>
          <a:p>
            <a:pPr marL="171450" indent="-171450">
              <a:spcAft>
                <a:spcPts val="400"/>
              </a:spcAft>
              <a:buFont typeface="Wingdings" pitchFamily="2" charset="2"/>
              <a:buChar char="q"/>
            </a:pPr>
            <a:r>
              <a:rPr lang="en-US" sz="1100" dirty="0">
                <a:effectLst/>
                <a:latin typeface="Roboto Light" panose="02000000000000000000" pitchFamily="2" charset="0"/>
              </a:rPr>
              <a:t>*Check uploads to all appropriate Internet sites</a:t>
            </a:r>
          </a:p>
        </p:txBody>
      </p:sp>
      <p:sp>
        <p:nvSpPr>
          <p:cNvPr id="7" name="TextBox 6">
            <a:extLst>
              <a:ext uri="{FF2B5EF4-FFF2-40B4-BE49-F238E27FC236}">
                <a16:creationId xmlns:a16="http://schemas.microsoft.com/office/drawing/2014/main" id="{D8164E35-0D20-F077-A48A-974C39C51987}"/>
              </a:ext>
            </a:extLst>
          </p:cNvPr>
          <p:cNvSpPr txBox="1"/>
          <p:nvPr/>
        </p:nvSpPr>
        <p:spPr>
          <a:xfrm>
            <a:off x="5705341" y="2987482"/>
            <a:ext cx="2067058" cy="193899"/>
          </a:xfrm>
          <a:prstGeom prst="rect">
            <a:avLst/>
          </a:prstGeom>
          <a:noFill/>
        </p:spPr>
        <p:txBody>
          <a:bodyPr wrap="square" lIns="0" tIns="54864" rIns="685800" bIns="0" rtlCol="0">
            <a:spAutoFit/>
          </a:bodyPr>
          <a:lstStyle/>
          <a:p>
            <a:pPr algn="r"/>
            <a:r>
              <a:rPr lang="en-US" sz="900" dirty="0">
                <a:latin typeface="Roboto Condensed" panose="02000000000000000000" pitchFamily="2" charset="0"/>
                <a:ea typeface="Roboto Condensed" panose="02000000000000000000" pitchFamily="2" charset="0"/>
                <a:cs typeface="Roboto Condensed" panose="02000000000000000000" pitchFamily="2" charset="0"/>
              </a:rPr>
              <a:t>*indicates a first-time activity</a:t>
            </a:r>
          </a:p>
        </p:txBody>
      </p:sp>
      <p:sp>
        <p:nvSpPr>
          <p:cNvPr id="8" name="TextBox 7">
            <a:extLst>
              <a:ext uri="{FF2B5EF4-FFF2-40B4-BE49-F238E27FC236}">
                <a16:creationId xmlns:a16="http://schemas.microsoft.com/office/drawing/2014/main" id="{E830828E-0BE2-408F-0B83-038FA674330F}"/>
              </a:ext>
            </a:extLst>
          </p:cNvPr>
          <p:cNvSpPr txBox="1"/>
          <p:nvPr/>
        </p:nvSpPr>
        <p:spPr>
          <a:xfrm>
            <a:off x="629652" y="7348941"/>
            <a:ext cx="3583361" cy="455509"/>
          </a:xfrm>
          <a:prstGeom prst="rect">
            <a:avLst/>
          </a:prstGeom>
          <a:solidFill>
            <a:srgbClr val="012169"/>
          </a:solidFill>
        </p:spPr>
        <p:txBody>
          <a:bodyPr wrap="square" lIns="118872" tIns="118872" rIns="118872" bIns="118872" rtlCol="0">
            <a:spAutoFit/>
          </a:bodyPr>
          <a:lstStyle/>
          <a:p>
            <a:r>
              <a:rPr lang="en-US" sz="1400" b="1" dirty="0">
                <a:solidFill>
                  <a:schemeClr val="bg1"/>
                </a:solidFill>
                <a:latin typeface="Roboto" panose="02000000000000000000" pitchFamily="2" charset="0"/>
                <a:ea typeface="Roboto" panose="02000000000000000000" pitchFamily="2" charset="0"/>
                <a:cs typeface="Roboto" panose="02000000000000000000" pitchFamily="2" charset="0"/>
              </a:rPr>
              <a:t>Weekly Communication to the Sellers</a:t>
            </a:r>
          </a:p>
        </p:txBody>
      </p:sp>
      <p:sp>
        <p:nvSpPr>
          <p:cNvPr id="9" name="TextBox 8">
            <a:extLst>
              <a:ext uri="{FF2B5EF4-FFF2-40B4-BE49-F238E27FC236}">
                <a16:creationId xmlns:a16="http://schemas.microsoft.com/office/drawing/2014/main" id="{DFBD3259-8889-D41A-D750-12D332D09DE0}"/>
              </a:ext>
            </a:extLst>
          </p:cNvPr>
          <p:cNvSpPr txBox="1"/>
          <p:nvPr/>
        </p:nvSpPr>
        <p:spPr>
          <a:xfrm>
            <a:off x="629651" y="7804450"/>
            <a:ext cx="3583362" cy="1681486"/>
          </a:xfrm>
          <a:prstGeom prst="rect">
            <a:avLst/>
          </a:prstGeom>
          <a:solidFill>
            <a:schemeClr val="bg1">
              <a:lumMod val="85000"/>
            </a:schemeClr>
          </a:solidFill>
        </p:spPr>
        <p:txBody>
          <a:bodyPr wrap="square" lIns="118872" tIns="118872" rIns="118872" bIns="118872" rtlCol="0">
            <a:spAutoFit/>
          </a:bodyPr>
          <a:lstStyle/>
          <a:p>
            <a:pPr marL="228600" indent="-228600">
              <a:spcAft>
                <a:spcPts val="400"/>
              </a:spcAft>
              <a:buFont typeface="+mj-lt"/>
              <a:buAutoNum type="arabicPeriod"/>
            </a:pPr>
            <a:r>
              <a:rPr lang="en-US" sz="1100" dirty="0">
                <a:effectLst/>
                <a:latin typeface="Roboto Light" panose="02000000000000000000" pitchFamily="2" charset="0"/>
              </a:rPr>
              <a:t>Feedback from all showings</a:t>
            </a:r>
          </a:p>
          <a:p>
            <a:pPr marL="228600" indent="-228600">
              <a:spcAft>
                <a:spcPts val="400"/>
              </a:spcAft>
              <a:buFont typeface="+mj-lt"/>
              <a:buAutoNum type="arabicPeriod"/>
            </a:pPr>
            <a:r>
              <a:rPr lang="en-US" sz="1100" dirty="0">
                <a:effectLst/>
                <a:latin typeface="Roboto Light" panose="02000000000000000000" pitchFamily="2" charset="0"/>
              </a:rPr>
              <a:t>Updates on the marketing you are doing each week</a:t>
            </a:r>
          </a:p>
          <a:p>
            <a:pPr marL="228600" indent="-228600">
              <a:spcAft>
                <a:spcPts val="400"/>
              </a:spcAft>
              <a:buFont typeface="+mj-lt"/>
              <a:buAutoNum type="arabicPeriod"/>
            </a:pPr>
            <a:r>
              <a:rPr lang="en-US" sz="1100" dirty="0">
                <a:effectLst/>
                <a:latin typeface="Roboto Light" panose="02000000000000000000" pitchFamily="2" charset="0"/>
              </a:rPr>
              <a:t>Current Active properties</a:t>
            </a:r>
          </a:p>
          <a:p>
            <a:pPr marL="228600" indent="-228600">
              <a:spcAft>
                <a:spcPts val="400"/>
              </a:spcAft>
              <a:buFont typeface="+mj-lt"/>
              <a:buAutoNum type="arabicPeriod"/>
            </a:pPr>
            <a:r>
              <a:rPr lang="en-US" sz="1100" dirty="0">
                <a:effectLst/>
                <a:latin typeface="Roboto Light" panose="02000000000000000000" pitchFamily="2" charset="0"/>
              </a:rPr>
              <a:t>Properties that were active when you listed but are now under contract</a:t>
            </a:r>
          </a:p>
          <a:p>
            <a:pPr marL="228600" indent="-228600">
              <a:spcAft>
                <a:spcPts val="400"/>
              </a:spcAft>
              <a:buFont typeface="+mj-lt"/>
              <a:buAutoNum type="arabicPeriod"/>
            </a:pPr>
            <a:r>
              <a:rPr lang="en-US" sz="1100" dirty="0">
                <a:effectLst/>
                <a:latin typeface="Roboto Light" panose="02000000000000000000" pitchFamily="2" charset="0"/>
              </a:rPr>
              <a:t>Properties that sold since you did your CMA</a:t>
            </a:r>
          </a:p>
          <a:p>
            <a:pPr marL="228600" indent="-228600">
              <a:spcAft>
                <a:spcPts val="400"/>
              </a:spcAft>
              <a:buFont typeface="+mj-lt"/>
              <a:buAutoNum type="arabicPeriod"/>
            </a:pPr>
            <a:r>
              <a:rPr lang="en-US" sz="1100" dirty="0">
                <a:effectLst/>
                <a:latin typeface="Roboto Light" panose="02000000000000000000" pitchFamily="2" charset="0"/>
              </a:rPr>
              <a:t>How many showings have we had so far? </a:t>
            </a:r>
          </a:p>
        </p:txBody>
      </p:sp>
      <p:sp>
        <p:nvSpPr>
          <p:cNvPr id="4" name="TextBox 3">
            <a:extLst>
              <a:ext uri="{FF2B5EF4-FFF2-40B4-BE49-F238E27FC236}">
                <a16:creationId xmlns:a16="http://schemas.microsoft.com/office/drawing/2014/main" id="{6392A3EA-DDF5-2E1A-4E89-9C53302B2F8B}"/>
              </a:ext>
            </a:extLst>
          </p:cNvPr>
          <p:cNvSpPr txBox="1"/>
          <p:nvPr/>
        </p:nvSpPr>
        <p:spPr>
          <a:xfrm>
            <a:off x="4213014" y="7990225"/>
            <a:ext cx="3559386" cy="1997470"/>
          </a:xfrm>
          <a:prstGeom prst="rect">
            <a:avLst/>
          </a:prstGeom>
          <a:noFill/>
        </p:spPr>
        <p:txBody>
          <a:bodyPr wrap="square" lIns="228600" tIns="118872" rIns="685800" bIns="685800" rtlCol="0">
            <a:spAutoFit/>
          </a:bodyPr>
          <a:lstStyle/>
          <a:p>
            <a:pPr>
              <a:spcAft>
                <a:spcPts val="400"/>
              </a:spcAft>
            </a:pPr>
            <a:r>
              <a:rPr lang="en-US" sz="1100" dirty="0">
                <a:effectLst/>
                <a:latin typeface="Roboto Light" panose="02000000000000000000" pitchFamily="2" charset="0"/>
              </a:rPr>
              <a:t>The main purpose of committing to a weekly plan is to keep the seller informed of the activity in the market and to show the value you provide as an agent. By using this approach, a potential price reduction conversation becomes very natural and is well received by your client.</a:t>
            </a:r>
          </a:p>
        </p:txBody>
      </p:sp>
      <p:pic>
        <p:nvPicPr>
          <p:cNvPr id="10" name="Graphic 2" descr="Daily Calendar">
            <a:extLst>
              <a:ext uri="{FF2B5EF4-FFF2-40B4-BE49-F238E27FC236}">
                <a16:creationId xmlns:a16="http://schemas.microsoft.com/office/drawing/2014/main" id="{7DA9A884-B9DD-89B5-73C2-B968F7B980A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70294" y="7342452"/>
            <a:ext cx="692491" cy="692491"/>
          </a:xfrm>
          <a:prstGeom prst="rect">
            <a:avLst/>
          </a:prstGeom>
        </p:spPr>
      </p:pic>
      <p:pic>
        <p:nvPicPr>
          <p:cNvPr id="11" name="Graphic 10" descr="Renovation (House With Sparkles) with solid fill">
            <a:extLst>
              <a:ext uri="{FF2B5EF4-FFF2-40B4-BE49-F238E27FC236}">
                <a16:creationId xmlns:a16="http://schemas.microsoft.com/office/drawing/2014/main" id="{CED2BB14-70B1-4C68-4D63-A2D0A8FD33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3458" y="7363429"/>
            <a:ext cx="607843" cy="607843"/>
          </a:xfrm>
          <a:prstGeom prst="rect">
            <a:avLst/>
          </a:prstGeom>
        </p:spPr>
      </p:pic>
    </p:spTree>
    <p:extLst>
      <p:ext uri="{BB962C8B-B14F-4D97-AF65-F5344CB8AC3E}">
        <p14:creationId xmlns:p14="http://schemas.microsoft.com/office/powerpoint/2010/main" val="2565264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22F62B-034C-9F1C-1FF9-813F9223A0D1}"/>
              </a:ext>
            </a:extLst>
          </p:cNvPr>
          <p:cNvSpPr txBox="1"/>
          <p:nvPr/>
        </p:nvSpPr>
        <p:spPr>
          <a:xfrm>
            <a:off x="0" y="457200"/>
            <a:ext cx="7772399" cy="517065"/>
          </a:xfrm>
          <a:prstGeom prst="rect">
            <a:avLst/>
          </a:prstGeom>
          <a:solidFill>
            <a:schemeClr val="accent5">
              <a:lumMod val="50000"/>
            </a:schemeClr>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TWO THROUGH FOUR</a:t>
            </a:r>
          </a:p>
        </p:txBody>
      </p:sp>
      <p:sp>
        <p:nvSpPr>
          <p:cNvPr id="6" name="TextBox 5">
            <a:extLst>
              <a:ext uri="{FF2B5EF4-FFF2-40B4-BE49-F238E27FC236}">
                <a16:creationId xmlns:a16="http://schemas.microsoft.com/office/drawing/2014/main" id="{003EF3FE-3530-00DC-62F7-C2665FDE3121}"/>
              </a:ext>
            </a:extLst>
          </p:cNvPr>
          <p:cNvSpPr txBox="1"/>
          <p:nvPr/>
        </p:nvSpPr>
        <p:spPr>
          <a:xfrm>
            <a:off x="-2" y="974265"/>
            <a:ext cx="4864101" cy="2173928"/>
          </a:xfrm>
          <a:prstGeom prst="rect">
            <a:avLst/>
          </a:prstGeom>
          <a:noFill/>
        </p:spPr>
        <p:txBody>
          <a:bodyPr wrap="square" lIns="685800" tIns="118872" rIns="1188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*Install Yard sign and name rider</a:t>
            </a:r>
          </a:p>
          <a:p>
            <a:pPr marL="171450" indent="-171450">
              <a:spcAft>
                <a:spcPts val="400"/>
              </a:spcAft>
              <a:buFont typeface="Wingdings" pitchFamily="2" charset="2"/>
              <a:buChar char="q"/>
            </a:pPr>
            <a:r>
              <a:rPr lang="en-US" sz="1100" dirty="0">
                <a:effectLst/>
                <a:latin typeface="Roboto Light" panose="02000000000000000000" pitchFamily="2" charset="0"/>
              </a:rPr>
              <a:t>*Schedule Perfect Open House </a:t>
            </a:r>
          </a:p>
          <a:p>
            <a:pPr marL="171450" indent="-171450">
              <a:spcAft>
                <a:spcPts val="400"/>
              </a:spcAft>
              <a:buFont typeface="Wingdings" pitchFamily="2" charset="2"/>
              <a:buChar char="q"/>
            </a:pPr>
            <a:r>
              <a:rPr lang="en-US" sz="1100" dirty="0">
                <a:effectLst/>
                <a:latin typeface="Roboto Light" panose="02000000000000000000" pitchFamily="2" charset="0"/>
              </a:rPr>
              <a:t>Email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a:t>
            </a:r>
            <a:r>
              <a:rPr lang="en-US" sz="1100" dirty="0" err="1">
                <a:effectLst/>
                <a:latin typeface="Roboto Light" panose="02000000000000000000" pitchFamily="2" charset="0"/>
              </a:rPr>
              <a:t>ListTrac</a:t>
            </a:r>
            <a:r>
              <a:rPr lang="en-US" sz="1100" dirty="0">
                <a:effectLst/>
                <a:latin typeface="Roboto Light" panose="02000000000000000000" pitchFamily="2" charset="0"/>
              </a:rPr>
              <a:t> Online Report</a:t>
            </a:r>
          </a:p>
          <a:p>
            <a:pPr marL="171450" indent="-171450">
              <a:spcAft>
                <a:spcPts val="400"/>
              </a:spcAft>
              <a:buFont typeface="Wingdings" pitchFamily="2" charset="2"/>
              <a:buChar char="q"/>
            </a:pPr>
            <a:r>
              <a:rPr lang="en-US" sz="1100" dirty="0">
                <a:effectLst/>
                <a:latin typeface="Roboto Light" panose="02000000000000000000" pitchFamily="2" charset="0"/>
              </a:rPr>
              <a:t>Analyze demand and competitive market activity</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*Create E-mail flyer and distribute to list </a:t>
            </a:r>
          </a:p>
          <a:p>
            <a:pPr marL="171450" indent="-171450">
              <a:spcAft>
                <a:spcPts val="400"/>
              </a:spcAft>
              <a:buFont typeface="Wingdings" pitchFamily="2" charset="2"/>
              <a:buChar char="q"/>
            </a:pPr>
            <a:r>
              <a:rPr lang="en-US" sz="1100" dirty="0">
                <a:effectLst/>
                <a:latin typeface="Roboto Light" panose="02000000000000000000" pitchFamily="2" charset="0"/>
              </a:rPr>
              <a:t>*Fax/email campaign to agents with listings in the area</a:t>
            </a:r>
          </a:p>
          <a:p>
            <a:pPr marL="171450" indent="-171450">
              <a:spcAft>
                <a:spcPts val="400"/>
              </a:spcAft>
              <a:buFont typeface="Wingdings" pitchFamily="2" charset="2"/>
              <a:buChar char="q"/>
            </a:pPr>
            <a:r>
              <a:rPr lang="en-US" sz="1100" dirty="0" err="1">
                <a:effectLst/>
                <a:latin typeface="Roboto Light" panose="02000000000000000000" pitchFamily="2" charset="0"/>
              </a:rPr>
              <a:t>ListTrac</a:t>
            </a:r>
            <a:r>
              <a:rPr lang="en-US" sz="1100" dirty="0">
                <a:effectLst/>
                <a:latin typeface="Roboto Light" panose="02000000000000000000" pitchFamily="2" charset="0"/>
              </a:rPr>
              <a:t> Report to Seller</a:t>
            </a:r>
          </a:p>
        </p:txBody>
      </p:sp>
      <p:sp>
        <p:nvSpPr>
          <p:cNvPr id="12" name="TextBox 11">
            <a:extLst>
              <a:ext uri="{FF2B5EF4-FFF2-40B4-BE49-F238E27FC236}">
                <a16:creationId xmlns:a16="http://schemas.microsoft.com/office/drawing/2014/main" id="{5CE22600-5CEF-063D-A475-E2675EEDA364}"/>
              </a:ext>
            </a:extLst>
          </p:cNvPr>
          <p:cNvSpPr txBox="1"/>
          <p:nvPr/>
        </p:nvSpPr>
        <p:spPr>
          <a:xfrm>
            <a:off x="4864095" y="977405"/>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15" name="TextBox 14">
            <a:extLst>
              <a:ext uri="{FF2B5EF4-FFF2-40B4-BE49-F238E27FC236}">
                <a16:creationId xmlns:a16="http://schemas.microsoft.com/office/drawing/2014/main" id="{4B97EF02-3546-C72C-830A-D655E5231A16}"/>
              </a:ext>
            </a:extLst>
          </p:cNvPr>
          <p:cNvSpPr txBox="1"/>
          <p:nvPr/>
        </p:nvSpPr>
        <p:spPr>
          <a:xfrm>
            <a:off x="-4" y="3148193"/>
            <a:ext cx="7772399" cy="517065"/>
          </a:xfrm>
          <a:prstGeom prst="rect">
            <a:avLst/>
          </a:prstGeom>
          <a:solidFill>
            <a:schemeClr val="accent5">
              <a:lumMod val="75000"/>
            </a:schemeClr>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FOUR THROUGH SIX</a:t>
            </a:r>
          </a:p>
        </p:txBody>
      </p:sp>
      <p:sp>
        <p:nvSpPr>
          <p:cNvPr id="16" name="TextBox 15">
            <a:extLst>
              <a:ext uri="{FF2B5EF4-FFF2-40B4-BE49-F238E27FC236}">
                <a16:creationId xmlns:a16="http://schemas.microsoft.com/office/drawing/2014/main" id="{0DF8AE8B-7DE0-7312-B782-D4265DA33CD5}"/>
              </a:ext>
            </a:extLst>
          </p:cNvPr>
          <p:cNvSpPr txBox="1"/>
          <p:nvPr/>
        </p:nvSpPr>
        <p:spPr>
          <a:xfrm>
            <a:off x="-4" y="3676363"/>
            <a:ext cx="4864099" cy="2563779"/>
          </a:xfrm>
          <a:prstGeom prst="rect">
            <a:avLst/>
          </a:prstGeom>
          <a:noFill/>
        </p:spPr>
        <p:txBody>
          <a:bodyPr wrap="square" lIns="685800" tIns="118872" rIns="118872" bIns="118872" rtlCol="0">
            <a:spAutoFit/>
          </a:bodyPr>
          <a:lstStyle/>
          <a:p>
            <a:pPr marL="171450" indent="-171450">
              <a:spcAft>
                <a:spcPts val="400"/>
              </a:spcAft>
              <a:buFont typeface="Wingdings" pitchFamily="2" charset="2"/>
              <a:buChar char="q"/>
            </a:pPr>
            <a:r>
              <a:rPr lang="en-US" sz="1100" dirty="0" err="1">
                <a:effectLst/>
                <a:latin typeface="Roboto Light" panose="02000000000000000000" pitchFamily="2" charset="0"/>
              </a:rPr>
              <a:t>ListTrac</a:t>
            </a:r>
            <a:r>
              <a:rPr lang="en-US" sz="1100" dirty="0">
                <a:effectLst/>
                <a:latin typeface="Roboto Light" panose="02000000000000000000" pitchFamily="2" charset="0"/>
              </a:rPr>
              <a:t> Online Report</a:t>
            </a:r>
          </a:p>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Analyze demand and competitive market activity</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Obtain price adjustment, if agreed</a:t>
            </a:r>
          </a:p>
          <a:p>
            <a:pPr marL="171450" indent="-171450">
              <a:spcAft>
                <a:spcPts val="400"/>
              </a:spcAft>
              <a:buFont typeface="Wingdings" pitchFamily="2" charset="2"/>
              <a:buChar char="q"/>
            </a:pPr>
            <a:r>
              <a:rPr lang="en-US" sz="1100" dirty="0">
                <a:effectLst/>
                <a:latin typeface="Roboto Light" panose="02000000000000000000" pitchFamily="2" charset="0"/>
              </a:rPr>
              <a:t>Change remarks in MLS (refocus attention on an alternative property feature)</a:t>
            </a:r>
          </a:p>
          <a:p>
            <a:pPr marL="171450" indent="-171450">
              <a:spcAft>
                <a:spcPts val="400"/>
              </a:spcAft>
              <a:buFont typeface="Wingdings" pitchFamily="2" charset="2"/>
              <a:buChar char="q"/>
            </a:pPr>
            <a:r>
              <a:rPr lang="en-US" sz="1100" dirty="0">
                <a:effectLst/>
                <a:latin typeface="Roboto Light" panose="02000000000000000000" pitchFamily="2" charset="0"/>
              </a:rPr>
              <a:t>Alter marketing remarks on Internet (emotional rotation)</a:t>
            </a:r>
          </a:p>
          <a:p>
            <a:pPr marL="171450" indent="-171450">
              <a:spcAft>
                <a:spcPts val="400"/>
              </a:spcAft>
              <a:buFont typeface="Wingdings" pitchFamily="2" charset="2"/>
              <a:buChar char="q"/>
            </a:pPr>
            <a:r>
              <a:rPr lang="en-US" sz="1100" dirty="0">
                <a:effectLst/>
                <a:latin typeface="Roboto Light" panose="02000000000000000000" pitchFamily="2" charset="0"/>
              </a:rPr>
              <a:t>Mail any new advertising to seller</a:t>
            </a:r>
          </a:p>
          <a:p>
            <a:pPr marL="171450" indent="-171450">
              <a:spcAft>
                <a:spcPts val="400"/>
              </a:spcAft>
              <a:buFont typeface="Wingdings" pitchFamily="2" charset="2"/>
              <a:buChar char="q"/>
            </a:pPr>
            <a:r>
              <a:rPr lang="en-US" sz="1100" dirty="0">
                <a:effectLst/>
                <a:latin typeface="Roboto Light" panose="02000000000000000000" pitchFamily="2" charset="0"/>
              </a:rPr>
              <a:t>Obtain feedback remarks from other agents </a:t>
            </a:r>
            <a:r>
              <a:rPr lang="en-US" sz="1100" dirty="0">
                <a:latin typeface="Roboto Light" panose="02000000000000000000" pitchFamily="2" charset="0"/>
              </a:rPr>
              <a:t>&amp;</a:t>
            </a:r>
            <a:r>
              <a:rPr lang="en-US" sz="1100" dirty="0">
                <a:effectLst/>
                <a:latin typeface="Roboto Light" panose="02000000000000000000" pitchFamily="2" charset="0"/>
              </a:rPr>
              <a:t> review with Seller</a:t>
            </a:r>
          </a:p>
          <a:p>
            <a:pPr marL="171450" indent="-171450">
              <a:spcAft>
                <a:spcPts val="400"/>
              </a:spcAft>
              <a:buFont typeface="Wingdings" pitchFamily="2" charset="2"/>
              <a:buChar char="q"/>
            </a:pPr>
            <a:r>
              <a:rPr lang="en-US" sz="1100" dirty="0">
                <a:effectLst/>
                <a:latin typeface="Roboto Light" panose="02000000000000000000" pitchFamily="2" charset="0"/>
              </a:rPr>
              <a:t>Review staging based on showings.</a:t>
            </a:r>
          </a:p>
        </p:txBody>
      </p:sp>
      <p:sp>
        <p:nvSpPr>
          <p:cNvPr id="18" name="TextBox 17">
            <a:extLst>
              <a:ext uri="{FF2B5EF4-FFF2-40B4-BE49-F238E27FC236}">
                <a16:creationId xmlns:a16="http://schemas.microsoft.com/office/drawing/2014/main" id="{62C501E7-82FB-C1F4-7257-BC782E9ACAA4}"/>
              </a:ext>
            </a:extLst>
          </p:cNvPr>
          <p:cNvSpPr txBox="1"/>
          <p:nvPr/>
        </p:nvSpPr>
        <p:spPr>
          <a:xfrm>
            <a:off x="1" y="6240142"/>
            <a:ext cx="7772399" cy="517065"/>
          </a:xfrm>
          <a:prstGeom prst="rect">
            <a:avLst/>
          </a:prstGeom>
          <a:solidFill>
            <a:schemeClr val="accent5">
              <a:lumMod val="60000"/>
              <a:lumOff val="40000"/>
            </a:schemeClr>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SEVEN THROUGH EIGHT</a:t>
            </a:r>
          </a:p>
        </p:txBody>
      </p:sp>
      <p:sp>
        <p:nvSpPr>
          <p:cNvPr id="19" name="TextBox 18">
            <a:extLst>
              <a:ext uri="{FF2B5EF4-FFF2-40B4-BE49-F238E27FC236}">
                <a16:creationId xmlns:a16="http://schemas.microsoft.com/office/drawing/2014/main" id="{325C0406-9463-EA5A-B623-0AE9B70694B5}"/>
              </a:ext>
            </a:extLst>
          </p:cNvPr>
          <p:cNvSpPr txBox="1"/>
          <p:nvPr/>
        </p:nvSpPr>
        <p:spPr>
          <a:xfrm>
            <a:off x="1" y="6773659"/>
            <a:ext cx="7772399" cy="1512209"/>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Analyze demand/market activity — </a:t>
            </a:r>
            <a:r>
              <a:rPr lang="en-US" sz="1100" dirty="0" err="1">
                <a:effectLst/>
                <a:latin typeface="Roboto Light" panose="02000000000000000000" pitchFamily="2" charset="0"/>
              </a:rPr>
              <a:t>ListTrac</a:t>
            </a:r>
            <a:r>
              <a:rPr lang="en-US" sz="1100" dirty="0">
                <a:effectLst/>
                <a:latin typeface="Roboto Light" panose="02000000000000000000" pitchFamily="2" charset="0"/>
              </a:rPr>
              <a:t> Report to Seller</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Email campaign to preferred co-op agent list</a:t>
            </a:r>
          </a:p>
          <a:p>
            <a:pPr marL="171450" indent="-171450">
              <a:spcAft>
                <a:spcPts val="400"/>
              </a:spcAft>
              <a:buFont typeface="Wingdings" pitchFamily="2" charset="2"/>
              <a:buChar char="q"/>
            </a:pPr>
            <a:r>
              <a:rPr lang="en-US" sz="1100" dirty="0">
                <a:effectLst/>
                <a:latin typeface="Roboto Light" panose="02000000000000000000" pitchFamily="2" charset="0"/>
              </a:rPr>
              <a:t>Schedule an “Event Open House” as appropriate</a:t>
            </a:r>
          </a:p>
          <a:p>
            <a:pPr marL="171450" indent="-171450">
              <a:spcAft>
                <a:spcPts val="400"/>
              </a:spcAft>
              <a:buFont typeface="Wingdings" pitchFamily="2" charset="2"/>
              <a:buChar char="q"/>
            </a:pPr>
            <a:r>
              <a:rPr lang="en-US" sz="1100" dirty="0">
                <a:effectLst/>
                <a:latin typeface="Roboto Light" panose="02000000000000000000" pitchFamily="2" charset="0"/>
              </a:rPr>
              <a:t>Review pricing strategy**</a:t>
            </a:r>
          </a:p>
        </p:txBody>
      </p:sp>
      <p:sp>
        <p:nvSpPr>
          <p:cNvPr id="2" name="TextBox 1">
            <a:extLst>
              <a:ext uri="{FF2B5EF4-FFF2-40B4-BE49-F238E27FC236}">
                <a16:creationId xmlns:a16="http://schemas.microsoft.com/office/drawing/2014/main" id="{80BF6E3B-7ABA-6895-854B-06AE30B3FFEC}"/>
              </a:ext>
            </a:extLst>
          </p:cNvPr>
          <p:cNvSpPr txBox="1"/>
          <p:nvPr/>
        </p:nvSpPr>
        <p:spPr>
          <a:xfrm>
            <a:off x="4864095" y="3676363"/>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5D4CA9F8-2A6E-8942-21AF-135A523EFAB9}"/>
              </a:ext>
            </a:extLst>
          </p:cNvPr>
          <p:cNvSpPr txBox="1"/>
          <p:nvPr/>
        </p:nvSpPr>
        <p:spPr>
          <a:xfrm>
            <a:off x="4864100" y="6757207"/>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6DF50122-167A-29EB-5557-C27448A6AE85}"/>
              </a:ext>
            </a:extLst>
          </p:cNvPr>
          <p:cNvSpPr txBox="1"/>
          <p:nvPr/>
        </p:nvSpPr>
        <p:spPr>
          <a:xfrm>
            <a:off x="457201" y="8293608"/>
            <a:ext cx="1676399" cy="1027378"/>
          </a:xfrm>
          <a:prstGeom prst="rect">
            <a:avLst/>
          </a:prstGeom>
          <a:solidFill>
            <a:srgbClr val="C00000"/>
          </a:solidFill>
        </p:spPr>
        <p:txBody>
          <a:bodyPr wrap="square" lIns="118872" tIns="118872" rIns="118872" bIns="118872" rtlCol="0" anchor="ctr" anchorCtr="0">
            <a:noAutofit/>
          </a:bodyPr>
          <a:lstStyle/>
          <a:p>
            <a:r>
              <a:rPr lang="en-US" sz="1200" b="1" dirty="0">
                <a:solidFill>
                  <a:schemeClr val="bg1"/>
                </a:solidFill>
                <a:latin typeface="Roboto" panose="02000000000000000000" pitchFamily="2" charset="0"/>
                <a:ea typeface="Roboto" panose="02000000000000000000" pitchFamily="2" charset="0"/>
                <a:cs typeface="Roboto" panose="02000000000000000000" pitchFamily="2" charset="0"/>
              </a:rPr>
              <a:t>A PRICE REDUCTION GENERATES THE FOLLOWING:</a:t>
            </a:r>
          </a:p>
        </p:txBody>
      </p:sp>
      <p:sp>
        <p:nvSpPr>
          <p:cNvPr id="7" name="TextBox 6">
            <a:extLst>
              <a:ext uri="{FF2B5EF4-FFF2-40B4-BE49-F238E27FC236}">
                <a16:creationId xmlns:a16="http://schemas.microsoft.com/office/drawing/2014/main" id="{57465A97-D166-C2F7-79C8-CC5F1848D87D}"/>
              </a:ext>
            </a:extLst>
          </p:cNvPr>
          <p:cNvSpPr txBox="1"/>
          <p:nvPr/>
        </p:nvSpPr>
        <p:spPr>
          <a:xfrm>
            <a:off x="2133600" y="8285317"/>
            <a:ext cx="5638800" cy="1071062"/>
          </a:xfrm>
          <a:prstGeom prst="rect">
            <a:avLst/>
          </a:prstGeom>
          <a:solidFill>
            <a:schemeClr val="bg1">
              <a:lumMod val="95000"/>
            </a:schemeClr>
          </a:solidFill>
        </p:spPr>
        <p:txBody>
          <a:bodyPr wrap="square" lIns="228600" tIns="118872" rIns="1188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Updated flyer</a:t>
            </a:r>
          </a:p>
          <a:p>
            <a:pPr marL="171450" indent="-171450">
              <a:spcAft>
                <a:spcPts val="400"/>
              </a:spcAft>
              <a:buFont typeface="Wingdings" pitchFamily="2" charset="2"/>
              <a:buChar char="q"/>
            </a:pPr>
            <a:r>
              <a:rPr lang="en-US" sz="1100" dirty="0">
                <a:effectLst/>
                <a:latin typeface="Roboto Light" panose="02000000000000000000" pitchFamily="2" charset="0"/>
              </a:rPr>
              <a:t>New Internet information</a:t>
            </a:r>
          </a:p>
          <a:p>
            <a:pPr marL="171450" indent="-171450">
              <a:spcAft>
                <a:spcPts val="400"/>
              </a:spcAft>
              <a:buFont typeface="Wingdings" pitchFamily="2" charset="2"/>
              <a:buChar char="q"/>
            </a:pPr>
            <a:r>
              <a:rPr lang="en-US" sz="1100" dirty="0">
                <a:effectLst/>
                <a:latin typeface="Roboto Light" panose="02000000000000000000" pitchFamily="2" charset="0"/>
              </a:rPr>
              <a:t>New contact with Realtors who have already shown the Property</a:t>
            </a:r>
          </a:p>
          <a:p>
            <a:pPr>
              <a:spcAft>
                <a:spcPts val="400"/>
              </a:spcAft>
            </a:pP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p:txBody>
      </p:sp>
    </p:spTree>
    <p:extLst>
      <p:ext uri="{BB962C8B-B14F-4D97-AF65-F5344CB8AC3E}">
        <p14:creationId xmlns:p14="http://schemas.microsoft.com/office/powerpoint/2010/main" val="4030805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22F62B-034C-9F1C-1FF9-813F9223A0D1}"/>
              </a:ext>
            </a:extLst>
          </p:cNvPr>
          <p:cNvSpPr txBox="1"/>
          <p:nvPr/>
        </p:nvSpPr>
        <p:spPr>
          <a:xfrm>
            <a:off x="0" y="457200"/>
            <a:ext cx="7772399" cy="517065"/>
          </a:xfrm>
          <a:prstGeom prst="rect">
            <a:avLst/>
          </a:prstGeom>
          <a:solidFill>
            <a:srgbClr val="009193"/>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NINE THROUGH TEN</a:t>
            </a:r>
          </a:p>
        </p:txBody>
      </p:sp>
      <p:sp>
        <p:nvSpPr>
          <p:cNvPr id="6" name="TextBox 5">
            <a:extLst>
              <a:ext uri="{FF2B5EF4-FFF2-40B4-BE49-F238E27FC236}">
                <a16:creationId xmlns:a16="http://schemas.microsoft.com/office/drawing/2014/main" id="{003EF3FE-3530-00DC-62F7-C2665FDE3121}"/>
              </a:ext>
            </a:extLst>
          </p:cNvPr>
          <p:cNvSpPr txBox="1"/>
          <p:nvPr/>
        </p:nvSpPr>
        <p:spPr>
          <a:xfrm>
            <a:off x="-2" y="974265"/>
            <a:ext cx="4864101" cy="1902059"/>
          </a:xfrm>
          <a:prstGeom prst="rect">
            <a:avLst/>
          </a:prstGeom>
          <a:noFill/>
        </p:spPr>
        <p:txBody>
          <a:bodyPr wrap="square" lIns="685800" tIns="118872" rIns="3474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Change remarks in MLS</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 — </a:t>
            </a:r>
            <a:r>
              <a:rPr lang="en-US" sz="1100" dirty="0" err="1">
                <a:effectLst/>
                <a:latin typeface="Roboto Light" panose="02000000000000000000" pitchFamily="2" charset="0"/>
              </a:rPr>
              <a:t>ListTrac</a:t>
            </a:r>
            <a:r>
              <a:rPr lang="en-US" sz="1100" dirty="0">
                <a:effectLst/>
                <a:latin typeface="Roboto Light" panose="02000000000000000000" pitchFamily="2" charset="0"/>
              </a:rPr>
              <a:t> Report to Seller</a:t>
            </a:r>
          </a:p>
          <a:p>
            <a:pPr marL="171450" indent="-171450">
              <a:spcAft>
                <a:spcPts val="400"/>
              </a:spcAft>
              <a:buFont typeface="Wingdings" pitchFamily="2" charset="2"/>
              <a:buChar char="q"/>
            </a:pPr>
            <a:r>
              <a:rPr lang="en-US" sz="1100" dirty="0">
                <a:effectLst/>
                <a:latin typeface="Roboto Light" panose="02000000000000000000" pitchFamily="2" charset="0"/>
              </a:rPr>
              <a:t>Analyze demand and market activity</a:t>
            </a:r>
          </a:p>
          <a:p>
            <a:pPr marL="171450" indent="-171450">
              <a:spcAft>
                <a:spcPts val="400"/>
              </a:spcAft>
              <a:buFont typeface="Wingdings" pitchFamily="2" charset="2"/>
              <a:buChar char="q"/>
            </a:pPr>
            <a:r>
              <a:rPr lang="en-US" sz="1100" dirty="0">
                <a:effectLst/>
                <a:latin typeface="Roboto Light" panose="02000000000000000000" pitchFamily="2" charset="0"/>
              </a:rPr>
              <a:t>Re-promote at CB Sales Meeting</a:t>
            </a:r>
          </a:p>
          <a:p>
            <a:pPr marL="171450" indent="-171450">
              <a:spcAft>
                <a:spcPts val="400"/>
              </a:spcAft>
              <a:buFont typeface="Wingdings" pitchFamily="2" charset="2"/>
              <a:buChar char="q"/>
            </a:pPr>
            <a:r>
              <a:rPr lang="en-US" sz="1100" dirty="0">
                <a:effectLst/>
                <a:latin typeface="Roboto Light" panose="02000000000000000000" pitchFamily="2" charset="0"/>
              </a:rPr>
              <a:t>Submit Open House ad (if applicable)</a:t>
            </a:r>
          </a:p>
          <a:p>
            <a:pPr marL="171450" indent="-171450">
              <a:spcAft>
                <a:spcPts val="400"/>
              </a:spcAft>
              <a:buFont typeface="Wingdings" pitchFamily="2" charset="2"/>
              <a:buChar char="q"/>
            </a:pPr>
            <a:r>
              <a:rPr lang="en-US" sz="1100" dirty="0">
                <a:effectLst/>
                <a:latin typeface="Roboto Light" panose="02000000000000000000" pitchFamily="2" charset="0"/>
              </a:rPr>
              <a:t>Offer to give seller tour of comparable active listings</a:t>
            </a:r>
          </a:p>
        </p:txBody>
      </p:sp>
      <p:sp>
        <p:nvSpPr>
          <p:cNvPr id="12" name="TextBox 11">
            <a:extLst>
              <a:ext uri="{FF2B5EF4-FFF2-40B4-BE49-F238E27FC236}">
                <a16:creationId xmlns:a16="http://schemas.microsoft.com/office/drawing/2014/main" id="{5CE22600-5CEF-063D-A475-E2675EEDA364}"/>
              </a:ext>
            </a:extLst>
          </p:cNvPr>
          <p:cNvSpPr txBox="1"/>
          <p:nvPr/>
        </p:nvSpPr>
        <p:spPr>
          <a:xfrm>
            <a:off x="4864095" y="977405"/>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15" name="TextBox 14">
            <a:extLst>
              <a:ext uri="{FF2B5EF4-FFF2-40B4-BE49-F238E27FC236}">
                <a16:creationId xmlns:a16="http://schemas.microsoft.com/office/drawing/2014/main" id="{4B97EF02-3546-C72C-830A-D655E5231A16}"/>
              </a:ext>
            </a:extLst>
          </p:cNvPr>
          <p:cNvSpPr txBox="1"/>
          <p:nvPr/>
        </p:nvSpPr>
        <p:spPr>
          <a:xfrm>
            <a:off x="1" y="2884064"/>
            <a:ext cx="7772399" cy="517065"/>
          </a:xfrm>
          <a:prstGeom prst="rect">
            <a:avLst/>
          </a:prstGeom>
          <a:solidFill>
            <a:srgbClr val="009051"/>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ELEVEN THROUGH TWELVE</a:t>
            </a:r>
          </a:p>
        </p:txBody>
      </p:sp>
      <p:sp>
        <p:nvSpPr>
          <p:cNvPr id="16" name="TextBox 15">
            <a:extLst>
              <a:ext uri="{FF2B5EF4-FFF2-40B4-BE49-F238E27FC236}">
                <a16:creationId xmlns:a16="http://schemas.microsoft.com/office/drawing/2014/main" id="{0DF8AE8B-7DE0-7312-B782-D4265DA33CD5}"/>
              </a:ext>
            </a:extLst>
          </p:cNvPr>
          <p:cNvSpPr txBox="1"/>
          <p:nvPr/>
        </p:nvSpPr>
        <p:spPr>
          <a:xfrm>
            <a:off x="-4" y="3410316"/>
            <a:ext cx="4864099" cy="1460913"/>
          </a:xfrm>
          <a:prstGeom prst="rect">
            <a:avLst/>
          </a:prstGeom>
          <a:noFill/>
        </p:spPr>
        <p:txBody>
          <a:bodyPr wrap="square" lIns="685800" tIns="118872" rIns="3474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Continue Open House(s)</a:t>
            </a:r>
          </a:p>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Progress Interview with Seller</a:t>
            </a:r>
          </a:p>
          <a:p>
            <a:pPr marL="171450" indent="-171450">
              <a:spcAft>
                <a:spcPts val="400"/>
              </a:spcAft>
              <a:buFont typeface="Wingdings" pitchFamily="2" charset="2"/>
              <a:buChar char="q"/>
            </a:pPr>
            <a:r>
              <a:rPr lang="en-US" sz="1100" dirty="0">
                <a:effectLst/>
                <a:latin typeface="Roboto Light" panose="02000000000000000000" pitchFamily="2" charset="0"/>
              </a:rPr>
              <a:t>Alternative information flyer (refocus on alternative emotional amenities)</a:t>
            </a:r>
          </a:p>
        </p:txBody>
      </p:sp>
      <p:sp>
        <p:nvSpPr>
          <p:cNvPr id="18" name="TextBox 17">
            <a:extLst>
              <a:ext uri="{FF2B5EF4-FFF2-40B4-BE49-F238E27FC236}">
                <a16:creationId xmlns:a16="http://schemas.microsoft.com/office/drawing/2014/main" id="{62C501E7-82FB-C1F4-7257-BC782E9ACAA4}"/>
              </a:ext>
            </a:extLst>
          </p:cNvPr>
          <p:cNvSpPr txBox="1"/>
          <p:nvPr/>
        </p:nvSpPr>
        <p:spPr>
          <a:xfrm>
            <a:off x="1" y="4888156"/>
            <a:ext cx="7772399" cy="517065"/>
          </a:xfrm>
          <a:prstGeom prst="rect">
            <a:avLst/>
          </a:prstGeom>
          <a:solidFill>
            <a:srgbClr val="929000"/>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THIRTEEN THROUGH FOURTEEN</a:t>
            </a:r>
          </a:p>
        </p:txBody>
      </p:sp>
      <p:sp>
        <p:nvSpPr>
          <p:cNvPr id="19" name="TextBox 18">
            <a:extLst>
              <a:ext uri="{FF2B5EF4-FFF2-40B4-BE49-F238E27FC236}">
                <a16:creationId xmlns:a16="http://schemas.microsoft.com/office/drawing/2014/main" id="{325C0406-9463-EA5A-B623-0AE9B70694B5}"/>
              </a:ext>
            </a:extLst>
          </p:cNvPr>
          <p:cNvSpPr txBox="1"/>
          <p:nvPr/>
        </p:nvSpPr>
        <p:spPr>
          <a:xfrm>
            <a:off x="-4" y="5405221"/>
            <a:ext cx="7772399" cy="1291636"/>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Analyze demand and market activity</a:t>
            </a:r>
          </a:p>
          <a:p>
            <a:pPr marL="171450" indent="-171450">
              <a:spcAft>
                <a:spcPts val="400"/>
              </a:spcAft>
              <a:buFont typeface="Wingdings" pitchFamily="2" charset="2"/>
              <a:buChar char="q"/>
            </a:pPr>
            <a:r>
              <a:rPr lang="en-US" sz="1100" dirty="0">
                <a:effectLst/>
                <a:latin typeface="Roboto Light" panose="02000000000000000000" pitchFamily="2" charset="0"/>
              </a:rPr>
              <a:t>*Call Seller to explain your interpretation RE news reports</a:t>
            </a:r>
          </a:p>
          <a:p>
            <a:pPr marL="171450" indent="-171450">
              <a:spcAft>
                <a:spcPts val="400"/>
              </a:spcAft>
              <a:buFont typeface="Wingdings" pitchFamily="2" charset="2"/>
              <a:buChar char="q"/>
            </a:pPr>
            <a:r>
              <a:rPr lang="en-US" sz="1100" dirty="0">
                <a:effectLst/>
                <a:latin typeface="Roboto Light" panose="02000000000000000000" pitchFamily="2" charset="0"/>
              </a:rPr>
              <a:t>*Consider ads in smaller, out of the way publications, if relevant</a:t>
            </a:r>
          </a:p>
        </p:txBody>
      </p:sp>
      <p:sp>
        <p:nvSpPr>
          <p:cNvPr id="2" name="TextBox 1">
            <a:extLst>
              <a:ext uri="{FF2B5EF4-FFF2-40B4-BE49-F238E27FC236}">
                <a16:creationId xmlns:a16="http://schemas.microsoft.com/office/drawing/2014/main" id="{80BF6E3B-7ABA-6895-854B-06AE30B3FFEC}"/>
              </a:ext>
            </a:extLst>
          </p:cNvPr>
          <p:cNvSpPr txBox="1"/>
          <p:nvPr/>
        </p:nvSpPr>
        <p:spPr>
          <a:xfrm>
            <a:off x="4864095" y="3413456"/>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5D4CA9F8-2A6E-8942-21AF-135A523EFAB9}"/>
              </a:ext>
            </a:extLst>
          </p:cNvPr>
          <p:cNvSpPr txBox="1"/>
          <p:nvPr/>
        </p:nvSpPr>
        <p:spPr>
          <a:xfrm>
            <a:off x="4864100" y="5425783"/>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8" name="TextBox 7">
            <a:extLst>
              <a:ext uri="{FF2B5EF4-FFF2-40B4-BE49-F238E27FC236}">
                <a16:creationId xmlns:a16="http://schemas.microsoft.com/office/drawing/2014/main" id="{7D86021D-BBC7-560C-9414-AF04E483FE77}"/>
              </a:ext>
            </a:extLst>
          </p:cNvPr>
          <p:cNvSpPr txBox="1"/>
          <p:nvPr/>
        </p:nvSpPr>
        <p:spPr>
          <a:xfrm>
            <a:off x="5" y="6696857"/>
            <a:ext cx="7772399" cy="517065"/>
          </a:xfrm>
          <a:prstGeom prst="rect">
            <a:avLst/>
          </a:prstGeom>
          <a:solidFill>
            <a:srgbClr val="945200"/>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FIFTEEN THROUGH SIXTEEN</a:t>
            </a:r>
          </a:p>
        </p:txBody>
      </p:sp>
      <p:sp>
        <p:nvSpPr>
          <p:cNvPr id="9" name="TextBox 8">
            <a:extLst>
              <a:ext uri="{FF2B5EF4-FFF2-40B4-BE49-F238E27FC236}">
                <a16:creationId xmlns:a16="http://schemas.microsoft.com/office/drawing/2014/main" id="{2288D033-2767-3A7A-5FFE-ADE9BEFB9686}"/>
              </a:ext>
            </a:extLst>
          </p:cNvPr>
          <p:cNvSpPr txBox="1"/>
          <p:nvPr/>
        </p:nvSpPr>
        <p:spPr>
          <a:xfrm>
            <a:off x="0" y="7213922"/>
            <a:ext cx="7772399" cy="1732782"/>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Change remarks in MLS</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Analyze demand and market activity</a:t>
            </a:r>
          </a:p>
          <a:p>
            <a:pPr marL="171450" indent="-171450">
              <a:spcAft>
                <a:spcPts val="400"/>
              </a:spcAft>
              <a:buFont typeface="Wingdings" pitchFamily="2" charset="2"/>
              <a:buChar char="q"/>
            </a:pPr>
            <a:r>
              <a:rPr lang="en-US" sz="1100" dirty="0">
                <a:effectLst/>
                <a:latin typeface="Roboto Light" panose="02000000000000000000" pitchFamily="2" charset="0"/>
              </a:rPr>
              <a:t>Send flyers</a:t>
            </a:r>
          </a:p>
          <a:p>
            <a:pPr marL="171450" indent="-171450">
              <a:spcAft>
                <a:spcPts val="400"/>
              </a:spcAft>
              <a:buFont typeface="Wingdings" pitchFamily="2" charset="2"/>
              <a:buChar char="q"/>
            </a:pPr>
            <a:r>
              <a:rPr lang="en-US" sz="1100" dirty="0">
                <a:effectLst/>
                <a:latin typeface="Roboto Light" panose="02000000000000000000" pitchFamily="2" charset="0"/>
              </a:rPr>
              <a:t>Schedule a Broker's Open “Event Tour”</a:t>
            </a:r>
          </a:p>
          <a:p>
            <a:pPr marL="171450" indent="-171450">
              <a:spcAft>
                <a:spcPts val="400"/>
              </a:spcAft>
              <a:buFont typeface="Wingdings" pitchFamily="2" charset="2"/>
              <a:buChar char="q"/>
            </a:pPr>
            <a:r>
              <a:rPr lang="en-US" sz="1100" dirty="0">
                <a:effectLst/>
                <a:latin typeface="Roboto Light" panose="02000000000000000000" pitchFamily="2" charset="0"/>
              </a:rPr>
              <a:t>Review pricing strategy</a:t>
            </a:r>
          </a:p>
        </p:txBody>
      </p:sp>
      <p:sp>
        <p:nvSpPr>
          <p:cNvPr id="10" name="TextBox 9">
            <a:extLst>
              <a:ext uri="{FF2B5EF4-FFF2-40B4-BE49-F238E27FC236}">
                <a16:creationId xmlns:a16="http://schemas.microsoft.com/office/drawing/2014/main" id="{6A19930F-0B0C-0C21-7A14-89258696F4D1}"/>
              </a:ext>
            </a:extLst>
          </p:cNvPr>
          <p:cNvSpPr txBox="1"/>
          <p:nvPr/>
        </p:nvSpPr>
        <p:spPr>
          <a:xfrm>
            <a:off x="4864104" y="7234484"/>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978842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22F62B-034C-9F1C-1FF9-813F9223A0D1}"/>
              </a:ext>
            </a:extLst>
          </p:cNvPr>
          <p:cNvSpPr txBox="1"/>
          <p:nvPr/>
        </p:nvSpPr>
        <p:spPr>
          <a:xfrm>
            <a:off x="0" y="457200"/>
            <a:ext cx="7772399" cy="517065"/>
          </a:xfrm>
          <a:prstGeom prst="rect">
            <a:avLst/>
          </a:prstGeom>
          <a:solidFill>
            <a:srgbClr val="941100"/>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SEVENTEEN THROUGH EIGHTEEN</a:t>
            </a:r>
          </a:p>
        </p:txBody>
      </p:sp>
      <p:sp>
        <p:nvSpPr>
          <p:cNvPr id="6" name="TextBox 5">
            <a:extLst>
              <a:ext uri="{FF2B5EF4-FFF2-40B4-BE49-F238E27FC236}">
                <a16:creationId xmlns:a16="http://schemas.microsoft.com/office/drawing/2014/main" id="{003EF3FE-3530-00DC-62F7-C2665FDE3121}"/>
              </a:ext>
            </a:extLst>
          </p:cNvPr>
          <p:cNvSpPr txBox="1"/>
          <p:nvPr/>
        </p:nvSpPr>
        <p:spPr>
          <a:xfrm>
            <a:off x="-2" y="974265"/>
            <a:ext cx="4864101" cy="1681486"/>
          </a:xfrm>
          <a:prstGeom prst="rect">
            <a:avLst/>
          </a:prstGeom>
          <a:noFill/>
        </p:spPr>
        <p:txBody>
          <a:bodyPr wrap="square" lIns="685800" tIns="118872" rIns="3474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Have an Open House</a:t>
            </a:r>
          </a:p>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Change remarks in MLS</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 Run Absorption Report</a:t>
            </a:r>
          </a:p>
          <a:p>
            <a:pPr marL="171450" indent="-171450">
              <a:spcAft>
                <a:spcPts val="400"/>
              </a:spcAft>
              <a:buFont typeface="Wingdings" pitchFamily="2" charset="2"/>
              <a:buChar char="q"/>
            </a:pPr>
            <a:r>
              <a:rPr lang="en-US" sz="1100" dirty="0">
                <a:effectLst/>
                <a:latin typeface="Roboto Light" panose="02000000000000000000" pitchFamily="2" charset="0"/>
              </a:rPr>
              <a:t>Progress Interview with Seller</a:t>
            </a:r>
          </a:p>
          <a:p>
            <a:pPr marL="171450" indent="-171450">
              <a:spcAft>
                <a:spcPts val="400"/>
              </a:spcAft>
              <a:buFont typeface="Wingdings" pitchFamily="2" charset="2"/>
              <a:buChar char="q"/>
            </a:pPr>
            <a:r>
              <a:rPr lang="en-US" sz="1100" dirty="0">
                <a:effectLst/>
                <a:latin typeface="Roboto Light" panose="02000000000000000000" pitchFamily="2" charset="0"/>
              </a:rPr>
              <a:t>Promote at CBTABS Sales Meeting </a:t>
            </a:r>
          </a:p>
        </p:txBody>
      </p:sp>
      <p:sp>
        <p:nvSpPr>
          <p:cNvPr id="12" name="TextBox 11">
            <a:extLst>
              <a:ext uri="{FF2B5EF4-FFF2-40B4-BE49-F238E27FC236}">
                <a16:creationId xmlns:a16="http://schemas.microsoft.com/office/drawing/2014/main" id="{5CE22600-5CEF-063D-A475-E2675EEDA364}"/>
              </a:ext>
            </a:extLst>
          </p:cNvPr>
          <p:cNvSpPr txBox="1"/>
          <p:nvPr/>
        </p:nvSpPr>
        <p:spPr>
          <a:xfrm>
            <a:off x="4864095" y="977405"/>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15" name="TextBox 14">
            <a:extLst>
              <a:ext uri="{FF2B5EF4-FFF2-40B4-BE49-F238E27FC236}">
                <a16:creationId xmlns:a16="http://schemas.microsoft.com/office/drawing/2014/main" id="{4B97EF02-3546-C72C-830A-D655E5231A16}"/>
              </a:ext>
            </a:extLst>
          </p:cNvPr>
          <p:cNvSpPr txBox="1"/>
          <p:nvPr/>
        </p:nvSpPr>
        <p:spPr>
          <a:xfrm>
            <a:off x="-5" y="2655751"/>
            <a:ext cx="7772399" cy="517065"/>
          </a:xfrm>
          <a:prstGeom prst="rect">
            <a:avLst/>
          </a:prstGeom>
          <a:solidFill>
            <a:srgbClr val="941651"/>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NINETEEN THROUGH TWENTY</a:t>
            </a:r>
          </a:p>
        </p:txBody>
      </p:sp>
      <p:sp>
        <p:nvSpPr>
          <p:cNvPr id="16" name="TextBox 15">
            <a:extLst>
              <a:ext uri="{FF2B5EF4-FFF2-40B4-BE49-F238E27FC236}">
                <a16:creationId xmlns:a16="http://schemas.microsoft.com/office/drawing/2014/main" id="{0DF8AE8B-7DE0-7312-B782-D4265DA33CD5}"/>
              </a:ext>
            </a:extLst>
          </p:cNvPr>
          <p:cNvSpPr txBox="1"/>
          <p:nvPr/>
        </p:nvSpPr>
        <p:spPr>
          <a:xfrm>
            <a:off x="-4" y="3167234"/>
            <a:ext cx="4864099" cy="1240340"/>
          </a:xfrm>
          <a:prstGeom prst="rect">
            <a:avLst/>
          </a:prstGeom>
          <a:noFill/>
        </p:spPr>
        <p:txBody>
          <a:bodyPr wrap="square" lIns="685800" tIns="118872" rIns="347472"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Run Absorption Report</a:t>
            </a:r>
          </a:p>
          <a:p>
            <a:pPr marL="171450" indent="-171450">
              <a:spcAft>
                <a:spcPts val="400"/>
              </a:spcAft>
              <a:buFont typeface="Wingdings" pitchFamily="2" charset="2"/>
              <a:buChar char="q"/>
            </a:pPr>
            <a:r>
              <a:rPr lang="en-US" sz="1100" dirty="0">
                <a:effectLst/>
                <a:latin typeface="Roboto Light" panose="02000000000000000000" pitchFamily="2" charset="0"/>
              </a:rPr>
              <a:t> Communication/Progress appointment with Seller Progress Interview</a:t>
            </a:r>
          </a:p>
          <a:p>
            <a:pPr marL="171450" indent="-171450">
              <a:spcAft>
                <a:spcPts val="400"/>
              </a:spcAft>
              <a:buFont typeface="Wingdings" pitchFamily="2" charset="2"/>
              <a:buChar char="q"/>
            </a:pPr>
            <a:r>
              <a:rPr lang="en-US" sz="1100" dirty="0">
                <a:effectLst/>
                <a:latin typeface="Roboto Light" panose="02000000000000000000" pitchFamily="2" charset="0"/>
              </a:rPr>
              <a:t>*Promote price reduction to all showing agents</a:t>
            </a:r>
          </a:p>
        </p:txBody>
      </p:sp>
      <p:sp>
        <p:nvSpPr>
          <p:cNvPr id="18" name="TextBox 17">
            <a:extLst>
              <a:ext uri="{FF2B5EF4-FFF2-40B4-BE49-F238E27FC236}">
                <a16:creationId xmlns:a16="http://schemas.microsoft.com/office/drawing/2014/main" id="{62C501E7-82FB-C1F4-7257-BC782E9ACAA4}"/>
              </a:ext>
            </a:extLst>
          </p:cNvPr>
          <p:cNvSpPr txBox="1"/>
          <p:nvPr/>
        </p:nvSpPr>
        <p:spPr>
          <a:xfrm>
            <a:off x="-6" y="4427811"/>
            <a:ext cx="7772399" cy="517065"/>
          </a:xfrm>
          <a:prstGeom prst="rect">
            <a:avLst/>
          </a:prstGeom>
          <a:solidFill>
            <a:srgbClr val="942093"/>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TWENTY-ONE THROUGH TWENTY-TWO</a:t>
            </a:r>
          </a:p>
        </p:txBody>
      </p:sp>
      <p:sp>
        <p:nvSpPr>
          <p:cNvPr id="19" name="TextBox 18">
            <a:extLst>
              <a:ext uri="{FF2B5EF4-FFF2-40B4-BE49-F238E27FC236}">
                <a16:creationId xmlns:a16="http://schemas.microsoft.com/office/drawing/2014/main" id="{325C0406-9463-EA5A-B623-0AE9B70694B5}"/>
              </a:ext>
            </a:extLst>
          </p:cNvPr>
          <p:cNvSpPr txBox="1"/>
          <p:nvPr/>
        </p:nvSpPr>
        <p:spPr>
          <a:xfrm>
            <a:off x="-7" y="4954932"/>
            <a:ext cx="7772399" cy="1291636"/>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Run Absorption Report</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Update and professionally adjust new CMA for seller</a:t>
            </a:r>
          </a:p>
          <a:p>
            <a:pPr marL="171450" indent="-171450">
              <a:spcAft>
                <a:spcPts val="400"/>
              </a:spcAft>
              <a:buFont typeface="Wingdings" pitchFamily="2" charset="2"/>
              <a:buChar char="q"/>
            </a:pPr>
            <a:r>
              <a:rPr lang="en-US" sz="1100" dirty="0">
                <a:effectLst/>
                <a:latin typeface="Roboto Light" panose="02000000000000000000" pitchFamily="2" charset="0"/>
              </a:rPr>
              <a:t>Review pricing strategy</a:t>
            </a:r>
          </a:p>
        </p:txBody>
      </p:sp>
      <p:sp>
        <p:nvSpPr>
          <p:cNvPr id="2" name="TextBox 1">
            <a:extLst>
              <a:ext uri="{FF2B5EF4-FFF2-40B4-BE49-F238E27FC236}">
                <a16:creationId xmlns:a16="http://schemas.microsoft.com/office/drawing/2014/main" id="{80BF6E3B-7ABA-6895-854B-06AE30B3FFEC}"/>
              </a:ext>
            </a:extLst>
          </p:cNvPr>
          <p:cNvSpPr txBox="1"/>
          <p:nvPr/>
        </p:nvSpPr>
        <p:spPr>
          <a:xfrm>
            <a:off x="4864094" y="3164358"/>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5D4CA9F8-2A6E-8942-21AF-135A523EFAB9}"/>
              </a:ext>
            </a:extLst>
          </p:cNvPr>
          <p:cNvSpPr txBox="1"/>
          <p:nvPr/>
        </p:nvSpPr>
        <p:spPr>
          <a:xfrm>
            <a:off x="4864092" y="4948803"/>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
        <p:nvSpPr>
          <p:cNvPr id="8" name="TextBox 7">
            <a:extLst>
              <a:ext uri="{FF2B5EF4-FFF2-40B4-BE49-F238E27FC236}">
                <a16:creationId xmlns:a16="http://schemas.microsoft.com/office/drawing/2014/main" id="{7D86021D-BBC7-560C-9414-AF04E483FE77}"/>
              </a:ext>
            </a:extLst>
          </p:cNvPr>
          <p:cNvSpPr txBox="1"/>
          <p:nvPr/>
        </p:nvSpPr>
        <p:spPr>
          <a:xfrm>
            <a:off x="1" y="6264209"/>
            <a:ext cx="7772399" cy="517065"/>
          </a:xfrm>
          <a:prstGeom prst="rect">
            <a:avLst/>
          </a:prstGeom>
          <a:solidFill>
            <a:srgbClr val="945200"/>
          </a:solidFill>
        </p:spPr>
        <p:txBody>
          <a:bodyPr wrap="square" lIns="685800" tIns="118872" rIns="685800" bIns="118872" rtlCol="0">
            <a:spAutoFit/>
          </a:bodyPr>
          <a:lstStyle/>
          <a:p>
            <a:r>
              <a:rPr lang="en-US" dirty="0">
                <a:solidFill>
                  <a:schemeClr val="bg1"/>
                </a:solidFill>
                <a:latin typeface="Roboto Light" panose="02000000000000000000" pitchFamily="2" charset="0"/>
                <a:ea typeface="Roboto Light" panose="02000000000000000000" pitchFamily="2" charset="0"/>
                <a:cs typeface="Roboto Light" panose="02000000000000000000" pitchFamily="2" charset="0"/>
              </a:rPr>
              <a:t>WEEKS TWENTY-THREE THROUGH TWENTY-FOUR</a:t>
            </a:r>
          </a:p>
        </p:txBody>
      </p:sp>
      <p:sp>
        <p:nvSpPr>
          <p:cNvPr id="9" name="TextBox 8">
            <a:extLst>
              <a:ext uri="{FF2B5EF4-FFF2-40B4-BE49-F238E27FC236}">
                <a16:creationId xmlns:a16="http://schemas.microsoft.com/office/drawing/2014/main" id="{2288D033-2767-3A7A-5FFE-ADE9BEFB9686}"/>
              </a:ext>
            </a:extLst>
          </p:cNvPr>
          <p:cNvSpPr txBox="1"/>
          <p:nvPr/>
        </p:nvSpPr>
        <p:spPr>
          <a:xfrm>
            <a:off x="-8" y="6793926"/>
            <a:ext cx="7772399" cy="1953355"/>
          </a:xfrm>
          <a:prstGeom prst="rect">
            <a:avLst/>
          </a:prstGeom>
          <a:noFill/>
        </p:spPr>
        <p:txBody>
          <a:bodyPr wrap="square" lIns="685800" tIns="118872" rIns="685800" bIns="118872" rtlCol="0">
            <a:spAutoFit/>
          </a:bodyPr>
          <a:lstStyle/>
          <a:p>
            <a:pPr marL="171450" indent="-171450">
              <a:spcAft>
                <a:spcPts val="400"/>
              </a:spcAft>
              <a:buFont typeface="Wingdings" pitchFamily="2" charset="2"/>
              <a:buChar char="q"/>
            </a:pPr>
            <a:r>
              <a:rPr lang="en-US" sz="1100" dirty="0">
                <a:effectLst/>
                <a:latin typeface="Roboto Light" panose="02000000000000000000" pitchFamily="2" charset="0"/>
              </a:rPr>
              <a:t>Alternative Gateway Area promotional mail-out</a:t>
            </a:r>
          </a:p>
          <a:p>
            <a:pPr marL="171450" indent="-171450">
              <a:spcAft>
                <a:spcPts val="400"/>
              </a:spcAft>
              <a:buFont typeface="Wingdings" pitchFamily="2" charset="2"/>
              <a:buChar char="q"/>
            </a:pPr>
            <a:r>
              <a:rPr lang="en-US" sz="1100" dirty="0">
                <a:effectLst/>
                <a:latin typeface="Roboto Light" panose="02000000000000000000" pitchFamily="2" charset="0"/>
              </a:rPr>
              <a:t>Mail MLS sheet on any comps (listed or sold)</a:t>
            </a:r>
          </a:p>
          <a:p>
            <a:pPr marL="171450" indent="-171450">
              <a:spcAft>
                <a:spcPts val="400"/>
              </a:spcAft>
              <a:buFont typeface="Wingdings" pitchFamily="2" charset="2"/>
              <a:buChar char="q"/>
            </a:pPr>
            <a:r>
              <a:rPr lang="en-US" sz="1100" dirty="0">
                <a:effectLst/>
                <a:latin typeface="Roboto Light" panose="02000000000000000000" pitchFamily="2" charset="0"/>
              </a:rPr>
              <a:t>Communication/Progress appointment with Seller</a:t>
            </a:r>
          </a:p>
          <a:p>
            <a:pPr marL="171450" indent="-171450">
              <a:spcAft>
                <a:spcPts val="400"/>
              </a:spcAft>
              <a:buFont typeface="Wingdings" pitchFamily="2" charset="2"/>
              <a:buChar char="q"/>
            </a:pPr>
            <a:r>
              <a:rPr lang="en-US" sz="1100" dirty="0">
                <a:effectLst/>
                <a:latin typeface="Roboto Light" panose="02000000000000000000" pitchFamily="2" charset="0"/>
              </a:rPr>
              <a:t>Run Market Absorption Report</a:t>
            </a:r>
          </a:p>
          <a:p>
            <a:pPr marL="171450" indent="-171450">
              <a:spcAft>
                <a:spcPts val="400"/>
              </a:spcAft>
              <a:buFont typeface="Wingdings" pitchFamily="2" charset="2"/>
              <a:buChar char="q"/>
            </a:pPr>
            <a:r>
              <a:rPr lang="en-US" sz="1100" dirty="0">
                <a:effectLst/>
                <a:latin typeface="Roboto Light" panose="02000000000000000000" pitchFamily="2" charset="0"/>
              </a:rPr>
              <a:t>Change remarks in MLS</a:t>
            </a:r>
          </a:p>
          <a:p>
            <a:pPr marL="171450" indent="-171450">
              <a:spcAft>
                <a:spcPts val="400"/>
              </a:spcAft>
              <a:buFont typeface="Wingdings" pitchFamily="2" charset="2"/>
              <a:buChar char="q"/>
            </a:pPr>
            <a:r>
              <a:rPr lang="en-US" sz="1100" dirty="0">
                <a:effectLst/>
                <a:latin typeface="Roboto Light" panose="02000000000000000000" pitchFamily="2" charset="0"/>
              </a:rPr>
              <a:t>Progress Interview with Seller</a:t>
            </a:r>
          </a:p>
          <a:p>
            <a:pPr marL="171450" indent="-171450">
              <a:spcAft>
                <a:spcPts val="400"/>
              </a:spcAft>
              <a:buFont typeface="Wingdings" pitchFamily="2" charset="2"/>
              <a:buChar char="q"/>
            </a:pPr>
            <a:r>
              <a:rPr lang="en-US" sz="1100" dirty="0">
                <a:effectLst/>
                <a:latin typeface="Roboto Light" panose="02000000000000000000" pitchFamily="2" charset="0"/>
              </a:rPr>
              <a:t>Review pricing strategy</a:t>
            </a:r>
          </a:p>
          <a:p>
            <a:pPr marL="171450" indent="-171450">
              <a:spcAft>
                <a:spcPts val="400"/>
              </a:spcAft>
              <a:buFont typeface="Wingdings" pitchFamily="2" charset="2"/>
              <a:buChar char="q"/>
            </a:pPr>
            <a:r>
              <a:rPr lang="en-US" sz="1100" dirty="0">
                <a:effectLst/>
                <a:latin typeface="Roboto Light" panose="02000000000000000000" pitchFamily="2" charset="0"/>
              </a:rPr>
              <a:t>Extend listing, lower price.</a:t>
            </a:r>
          </a:p>
        </p:txBody>
      </p:sp>
      <p:sp>
        <p:nvSpPr>
          <p:cNvPr id="10" name="TextBox 9">
            <a:extLst>
              <a:ext uri="{FF2B5EF4-FFF2-40B4-BE49-F238E27FC236}">
                <a16:creationId xmlns:a16="http://schemas.microsoft.com/office/drawing/2014/main" id="{6A19930F-0B0C-0C21-7A14-89258696F4D1}"/>
              </a:ext>
            </a:extLst>
          </p:cNvPr>
          <p:cNvSpPr txBox="1"/>
          <p:nvPr/>
        </p:nvSpPr>
        <p:spPr>
          <a:xfrm>
            <a:off x="4864091" y="6797066"/>
            <a:ext cx="2908300" cy="747897"/>
          </a:xfrm>
          <a:prstGeom prst="rect">
            <a:avLst/>
          </a:prstGeom>
          <a:solidFill>
            <a:schemeClr val="bg1">
              <a:lumMod val="85000"/>
            </a:schemeClr>
          </a:solidFill>
        </p:spPr>
        <p:txBody>
          <a:bodyPr wrap="square" lIns="685800" tIns="118872" rIns="685800" bIns="118872" rtlCol="0" anchor="t" anchorCtr="0">
            <a:spAutoFit/>
          </a:bodyPr>
          <a:lstStyle/>
          <a:p>
            <a:pPr algn="ctr"/>
            <a:r>
              <a:rPr lang="en-US" sz="1100" b="1" dirty="0">
                <a:latin typeface="Roboto" panose="02000000000000000000" pitchFamily="2" charset="0"/>
                <a:ea typeface="Roboto" panose="02000000000000000000" pitchFamily="2" charset="0"/>
                <a:cs typeface="Roboto" panose="02000000000000000000" pitchFamily="2" charset="0"/>
              </a:rPr>
              <a:t>HOW MANY SHOWINGS HAVE WE HAD SO FAR:</a:t>
            </a:r>
          </a:p>
          <a:p>
            <a:pPr algn="ctr"/>
            <a:endParaRPr lang="en-US" sz="1100" b="1"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6668660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4620</TotalTime>
  <Words>971</Words>
  <Application>Microsoft Macintosh PowerPoint</Application>
  <PresentationFormat>Custom</PresentationFormat>
  <Paragraphs>129</Paragraphs>
  <Slides>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Roboto</vt:lpstr>
      <vt:lpstr>Roboto Black</vt:lpstr>
      <vt:lpstr>Roboto Condensed</vt:lpstr>
      <vt:lpstr>Roboto Light</vt:lpstr>
      <vt:lpstr>Wingdings</vt:lpstr>
      <vt:lpstr>Office Theme</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Josefa D. Saldaña</dc:creator>
  <cp:keywords/>
  <dc:description/>
  <cp:lastModifiedBy>Brad Brown</cp:lastModifiedBy>
  <cp:revision>67</cp:revision>
  <cp:lastPrinted>2019-07-15T18:46:19Z</cp:lastPrinted>
  <dcterms:created xsi:type="dcterms:W3CDTF">2019-07-11T19:51:11Z</dcterms:created>
  <dcterms:modified xsi:type="dcterms:W3CDTF">2025-07-09T23:19:24Z</dcterms:modified>
  <cp:category/>
</cp:coreProperties>
</file>