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6"/>
  </p:notesMasterIdLst>
  <p:sldIdLst>
    <p:sldId id="261" r:id="rId2"/>
    <p:sldId id="264" r:id="rId3"/>
    <p:sldId id="273" r:id="rId4"/>
    <p:sldId id="257" r:id="rId5"/>
    <p:sldId id="263" r:id="rId6"/>
    <p:sldId id="258" r:id="rId7"/>
    <p:sldId id="266" r:id="rId8"/>
    <p:sldId id="267" r:id="rId9"/>
    <p:sldId id="268" r:id="rId10"/>
    <p:sldId id="269" r:id="rId11"/>
    <p:sldId id="265" r:id="rId12"/>
    <p:sldId id="270" r:id="rId13"/>
    <p:sldId id="272" r:id="rId14"/>
    <p:sldId id="271" r:id="rId1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F015893D-FC84-DC46-90AC-22B57F8950B4}">
          <p14:sldIdLst>
            <p14:sldId id="261"/>
            <p14:sldId id="264"/>
            <p14:sldId id="273"/>
          </p14:sldIdLst>
        </p14:section>
        <p14:section name="Home Preparation Plan" id="{75D9994A-5B9B-1042-A8CE-18621CF759B5}">
          <p14:sldIdLst>
            <p14:sldId id="257"/>
            <p14:sldId id="263"/>
            <p14:sldId id="258"/>
            <p14:sldId id="266"/>
            <p14:sldId id="267"/>
            <p14:sldId id="268"/>
            <p14:sldId id="269"/>
            <p14:sldId id="265"/>
            <p14:sldId id="270"/>
            <p14:sldId id="272"/>
            <p14:sldId id="27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2DBBB2-E243-956A-B916-C6F630EEF0F6}" name="Kristina Case" initials="KC" userId="S::kcase@cbboise.com::7d6e3b3f-c556-4d6d-8d90-8f1aa762259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43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p:restoredTop sz="94558"/>
  </p:normalViewPr>
  <p:slideViewPr>
    <p:cSldViewPr snapToGrid="0" snapToObjects="1">
      <p:cViewPr varScale="1">
        <p:scale>
          <a:sx n="82" d="100"/>
          <a:sy n="82" d="100"/>
        </p:scale>
        <p:origin x="36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2E075-4A05-E043-AC60-6C9DEC7B1E0F}" type="datetimeFigureOut">
              <a:rPr lang="en-US" smtClean="0"/>
              <a:t>8/29/23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26392-C489-5A41-8A71-F8D308B04A3A}" type="slidenum">
              <a:rPr lang="en-US" smtClean="0"/>
              <a:t>‹#›</a:t>
            </a:fld>
            <a:endParaRPr lang="en-US"/>
          </a:p>
        </p:txBody>
      </p:sp>
    </p:spTree>
    <p:extLst>
      <p:ext uri="{BB962C8B-B14F-4D97-AF65-F5344CB8AC3E}">
        <p14:creationId xmlns:p14="http://schemas.microsoft.com/office/powerpoint/2010/main" val="215383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AAD53-50AC-8944-B651-87DCA4AE05AD}" type="datetime1">
              <a:rPr lang="en-US" smtClean="0"/>
              <a:t>8/29/23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2501968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A492B-72A2-C043-A046-EB5970858458}" type="datetime1">
              <a:rPr lang="en-US" smtClean="0"/>
              <a:t>8/29/23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3163315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716E5-BB79-8B46-B217-62314A1BF685}" type="datetime1">
              <a:rPr lang="en-US" smtClean="0"/>
              <a:t>8/29/23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1076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7C33FA-8BE1-774E-97B1-7FF2AA81A35F}" type="datetime1">
              <a:rPr lang="en-US" smtClean="0"/>
              <a:t>8/29/23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425603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39D597-3A9F-DB47-AEE1-DA7AB437D74A}" type="datetime1">
              <a:rPr lang="en-US" smtClean="0"/>
              <a:t>8/29/23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186653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2475C4-9EDB-8843-BA04-57A06DDAED50}" type="datetime1">
              <a:rPr lang="en-US" smtClean="0"/>
              <a:t>8/29/23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2776470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C2C0AA-90D2-3E4E-A045-FC926FBCA20B}" type="datetime1">
              <a:rPr lang="en-US" smtClean="0"/>
              <a:t>8/29/23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2921048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499FBD-6E77-3149-B1CA-0F0FD562034C}" type="datetime1">
              <a:rPr lang="en-US" smtClean="0"/>
              <a:t>8/29/23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321424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C8D00-D64E-FD4F-AF5E-63F8A0026A74}" type="datetime1">
              <a:rPr lang="en-US" smtClean="0"/>
              <a:t>8/29/23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186139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943E7773-A0EF-6841-B363-1378F42BACFE}" type="datetime1">
              <a:rPr lang="en-US" smtClean="0"/>
              <a:t>8/29/23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3894502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00920043-5BE9-8243-8619-5B55F788A70E}" type="datetime1">
              <a:rPr lang="en-US" smtClean="0"/>
              <a:t>8/29/23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2878E-A9F5-DB45-BD4D-566EE5518130}" type="slidenum">
              <a:rPr lang="en-US" smtClean="0"/>
              <a:t>‹#›</a:t>
            </a:fld>
            <a:endParaRPr lang="en-US"/>
          </a:p>
        </p:txBody>
      </p:sp>
    </p:spTree>
    <p:extLst>
      <p:ext uri="{BB962C8B-B14F-4D97-AF65-F5344CB8AC3E}">
        <p14:creationId xmlns:p14="http://schemas.microsoft.com/office/powerpoint/2010/main" val="256587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07F9574-4BF8-264B-AEFE-D18A0069068E}" type="datetime1">
              <a:rPr lang="en-US" smtClean="0"/>
              <a:t>8/29/23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3E82878E-A9F5-DB45-BD4D-566EE5518130}" type="slidenum">
              <a:rPr lang="en-US" smtClean="0"/>
              <a:t>‹#›</a:t>
            </a:fld>
            <a:endParaRPr lang="en-US"/>
          </a:p>
        </p:txBody>
      </p:sp>
    </p:spTree>
    <p:extLst>
      <p:ext uri="{BB962C8B-B14F-4D97-AF65-F5344CB8AC3E}">
        <p14:creationId xmlns:p14="http://schemas.microsoft.com/office/powerpoint/2010/main" val="1317255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e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jpe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5.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7.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7B5D10-A764-A144-B38A-2D5D42F49E36}"/>
              </a:ext>
            </a:extLst>
          </p:cNvPr>
          <p:cNvGrpSpPr/>
          <p:nvPr/>
        </p:nvGrpSpPr>
        <p:grpSpPr>
          <a:xfrm>
            <a:off x="1200150" y="8655494"/>
            <a:ext cx="5372100" cy="726996"/>
            <a:chOff x="1016000" y="8681998"/>
            <a:chExt cx="5372100" cy="726996"/>
          </a:xfrm>
        </p:grpSpPr>
        <p:sp>
          <p:nvSpPr>
            <p:cNvPr id="8" name="TextBox 7">
              <a:extLst>
                <a:ext uri="{FF2B5EF4-FFF2-40B4-BE49-F238E27FC236}">
                  <a16:creationId xmlns:a16="http://schemas.microsoft.com/office/drawing/2014/main" id="{24DE7582-6645-2849-B2E6-718DBA5A1DCC}"/>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9" name="TextBox 8">
              <a:extLst>
                <a:ext uri="{FF2B5EF4-FFF2-40B4-BE49-F238E27FC236}">
                  <a16:creationId xmlns:a16="http://schemas.microsoft.com/office/drawing/2014/main" id="{8C179F31-D778-EF47-9175-02D52CE07F2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10" name="TextBox 9">
              <a:extLst>
                <a:ext uri="{FF2B5EF4-FFF2-40B4-BE49-F238E27FC236}">
                  <a16:creationId xmlns:a16="http://schemas.microsoft.com/office/drawing/2014/main" id="{348558F9-7C25-ED4D-8CB8-830DB5FE23A3}"/>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14" name="Group 13">
            <a:extLst>
              <a:ext uri="{FF2B5EF4-FFF2-40B4-BE49-F238E27FC236}">
                <a16:creationId xmlns:a16="http://schemas.microsoft.com/office/drawing/2014/main" id="{5D7E6948-84DB-0A4D-80E3-80AD69E5BBB4}"/>
              </a:ext>
            </a:extLst>
          </p:cNvPr>
          <p:cNvGrpSpPr/>
          <p:nvPr/>
        </p:nvGrpSpPr>
        <p:grpSpPr>
          <a:xfrm>
            <a:off x="1495063" y="9515599"/>
            <a:ext cx="5529513" cy="202460"/>
            <a:chOff x="431808" y="9558876"/>
            <a:chExt cx="5529513" cy="202460"/>
          </a:xfrm>
        </p:grpSpPr>
        <p:sp>
          <p:nvSpPr>
            <p:cNvPr id="15" name="TextBox 14">
              <a:extLst>
                <a:ext uri="{FF2B5EF4-FFF2-40B4-BE49-F238E27FC236}">
                  <a16:creationId xmlns:a16="http://schemas.microsoft.com/office/drawing/2014/main" id="{9C9E54B6-AE61-1241-B1C4-97FD74290ED6}"/>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16" name="Picture 15">
              <a:extLst>
                <a:ext uri="{FF2B5EF4-FFF2-40B4-BE49-F238E27FC236}">
                  <a16:creationId xmlns:a16="http://schemas.microsoft.com/office/drawing/2014/main" id="{DD6E0B6B-AA5C-5C40-B701-6BCA758A4D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17" name="Picture 16">
              <a:extLst>
                <a:ext uri="{FF2B5EF4-FFF2-40B4-BE49-F238E27FC236}">
                  <a16:creationId xmlns:a16="http://schemas.microsoft.com/office/drawing/2014/main" id="{18A52017-41B9-954C-88DF-77432EF36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19" name="Picture 18" descr="A blue and white sign&#10;&#10;Description automatically generated with low confidence">
            <a:extLst>
              <a:ext uri="{FF2B5EF4-FFF2-40B4-BE49-F238E27FC236}">
                <a16:creationId xmlns:a16="http://schemas.microsoft.com/office/drawing/2014/main" id="{90B826EF-EC23-774C-B953-2A3B7F62C3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422" y="8779161"/>
            <a:ext cx="784750" cy="938898"/>
          </a:xfrm>
          <a:prstGeom prst="rect">
            <a:avLst/>
          </a:prstGeom>
        </p:spPr>
      </p:pic>
      <p:grpSp>
        <p:nvGrpSpPr>
          <p:cNvPr id="20" name="Group 19">
            <a:extLst>
              <a:ext uri="{FF2B5EF4-FFF2-40B4-BE49-F238E27FC236}">
                <a16:creationId xmlns:a16="http://schemas.microsoft.com/office/drawing/2014/main" id="{2453D2A0-E079-024E-AB8A-DE910A32F41E}"/>
              </a:ext>
            </a:extLst>
          </p:cNvPr>
          <p:cNvGrpSpPr/>
          <p:nvPr/>
        </p:nvGrpSpPr>
        <p:grpSpPr>
          <a:xfrm>
            <a:off x="1200150" y="5383696"/>
            <a:ext cx="5372100" cy="1197928"/>
            <a:chOff x="1155700" y="5410200"/>
            <a:chExt cx="5372100" cy="1197928"/>
          </a:xfrm>
        </p:grpSpPr>
        <p:sp>
          <p:nvSpPr>
            <p:cNvPr id="21" name="TextBox 20">
              <a:extLst>
                <a:ext uri="{FF2B5EF4-FFF2-40B4-BE49-F238E27FC236}">
                  <a16:creationId xmlns:a16="http://schemas.microsoft.com/office/drawing/2014/main" id="{EEE49320-C68D-E748-B137-EC114FD34617}"/>
                </a:ext>
              </a:extLst>
            </p:cNvPr>
            <p:cNvSpPr txBox="1"/>
            <p:nvPr/>
          </p:nvSpPr>
          <p:spPr>
            <a:xfrm>
              <a:off x="1155700" y="5410200"/>
              <a:ext cx="5372100" cy="369332"/>
            </a:xfrm>
            <a:prstGeom prst="rect">
              <a:avLst/>
            </a:prstGeom>
            <a:noFill/>
          </p:spPr>
          <p:txBody>
            <a:bodyPr wrap="square" lIns="0" tIns="0" rIns="0" bIns="0" rtlCol="0" anchor="ctr" anchorCtr="1">
              <a:noAutofit/>
            </a:bodyPr>
            <a:lstStyle/>
            <a:p>
              <a:r>
                <a:rPr lang="en-US" spc="300" dirty="0">
                  <a:solidFill>
                    <a:schemeClr val="bg1"/>
                  </a:solidFill>
                  <a:latin typeface="Tw Cen MT" panose="020B0602020104020603" pitchFamily="34" charset="77"/>
                </a:rPr>
                <a:t>HOME PREPARATION PLAN</a:t>
              </a:r>
            </a:p>
          </p:txBody>
        </p:sp>
        <p:sp>
          <p:nvSpPr>
            <p:cNvPr id="22" name="TextBox 21">
              <a:extLst>
                <a:ext uri="{FF2B5EF4-FFF2-40B4-BE49-F238E27FC236}">
                  <a16:creationId xmlns:a16="http://schemas.microsoft.com/office/drawing/2014/main" id="{A9FF3433-5BE9-8248-A2E6-AA1EB9BE4D08}"/>
                </a:ext>
              </a:extLst>
            </p:cNvPr>
            <p:cNvSpPr txBox="1"/>
            <p:nvPr/>
          </p:nvSpPr>
          <p:spPr>
            <a:xfrm>
              <a:off x="1155700" y="5953590"/>
              <a:ext cx="5372100" cy="369332"/>
            </a:xfrm>
            <a:prstGeom prst="rect">
              <a:avLst/>
            </a:prstGeom>
            <a:noFill/>
          </p:spPr>
          <p:txBody>
            <a:bodyPr wrap="square" lIns="0" tIns="0" rIns="0" bIns="0" rtlCol="0" anchor="ctr" anchorCtr="1">
              <a:noAutofit/>
            </a:bodyPr>
            <a:lstStyle/>
            <a:p>
              <a:r>
                <a:rPr lang="en-US" sz="1400" i="1" dirty="0">
                  <a:solidFill>
                    <a:schemeClr val="bg1"/>
                  </a:solidFill>
                  <a:latin typeface="Times" pitchFamily="2" charset="0"/>
                </a:rPr>
                <a:t>Prepared Exclusively for</a:t>
              </a:r>
            </a:p>
          </p:txBody>
        </p:sp>
        <p:sp>
          <p:nvSpPr>
            <p:cNvPr id="23" name="TextBox 22">
              <a:extLst>
                <a:ext uri="{FF2B5EF4-FFF2-40B4-BE49-F238E27FC236}">
                  <a16:creationId xmlns:a16="http://schemas.microsoft.com/office/drawing/2014/main" id="{05CA90EB-563E-1F40-A1E0-7885B98D847A}"/>
                </a:ext>
              </a:extLst>
            </p:cNvPr>
            <p:cNvSpPr txBox="1"/>
            <p:nvPr/>
          </p:nvSpPr>
          <p:spPr>
            <a:xfrm>
              <a:off x="1155700" y="6238796"/>
              <a:ext cx="5372100" cy="369332"/>
            </a:xfrm>
            <a:prstGeom prst="rect">
              <a:avLst/>
            </a:prstGeom>
            <a:noFill/>
          </p:spPr>
          <p:txBody>
            <a:bodyPr wrap="square" lIns="0" tIns="0" rIns="0" bIns="0" rtlCol="0" anchor="ctr" anchorCtr="1">
              <a:noAutofit/>
            </a:bodyPr>
            <a:lstStyle/>
            <a:p>
              <a:r>
                <a:rPr lang="en-US" sz="1400" spc="300" dirty="0">
                  <a:solidFill>
                    <a:schemeClr val="bg1"/>
                  </a:solidFill>
                  <a:latin typeface="Tw Cen MT" panose="020B0602020104020603" pitchFamily="34" charset="77"/>
                </a:rPr>
                <a:t>1234 SOME STREET, CITY STATE</a:t>
              </a:r>
            </a:p>
          </p:txBody>
        </p:sp>
      </p:grpSp>
      <p:pic>
        <p:nvPicPr>
          <p:cNvPr id="24" name="Picture 23" descr="A picture containing text&#10;&#10;Description automatically generated">
            <a:extLst>
              <a:ext uri="{FF2B5EF4-FFF2-40B4-BE49-F238E27FC236}">
                <a16:creationId xmlns:a16="http://schemas.microsoft.com/office/drawing/2014/main" id="{0F1DCA29-D246-144D-A6FD-732057B4C6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9612" y="3205869"/>
            <a:ext cx="2393176" cy="1447724"/>
          </a:xfrm>
          <a:prstGeom prst="rect">
            <a:avLst/>
          </a:prstGeom>
        </p:spPr>
      </p:pic>
    </p:spTree>
    <p:extLst>
      <p:ext uri="{BB962C8B-B14F-4D97-AF65-F5344CB8AC3E}">
        <p14:creationId xmlns:p14="http://schemas.microsoft.com/office/powerpoint/2010/main" val="2024978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9</a:t>
            </a:fld>
            <a:endParaRPr lang="en-US" sz="900" dirty="0">
              <a:solidFill>
                <a:schemeClr val="bg1">
                  <a:lumMod val="85000"/>
                </a:schemeClr>
              </a:solidFill>
              <a:latin typeface="Arial" panose="020B0604020202020204" pitchFamily="34" charset="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grpSp>
        <p:nvGrpSpPr>
          <p:cNvPr id="2" name="Group 1">
            <a:extLst>
              <a:ext uri="{FF2B5EF4-FFF2-40B4-BE49-F238E27FC236}">
                <a16:creationId xmlns:a16="http://schemas.microsoft.com/office/drawing/2014/main" id="{73306064-E849-691E-A977-E06476070358}"/>
              </a:ext>
            </a:extLst>
          </p:cNvPr>
          <p:cNvGrpSpPr/>
          <p:nvPr/>
        </p:nvGrpSpPr>
        <p:grpSpPr>
          <a:xfrm>
            <a:off x="3886200" y="5239832"/>
            <a:ext cx="3201961" cy="1778788"/>
            <a:chOff x="3996265" y="1658679"/>
            <a:chExt cx="3201961" cy="1778788"/>
          </a:xfrm>
        </p:grpSpPr>
        <p:sp>
          <p:nvSpPr>
            <p:cNvPr id="5" name="TextBox 4">
              <a:extLst>
                <a:ext uri="{FF2B5EF4-FFF2-40B4-BE49-F238E27FC236}">
                  <a16:creationId xmlns:a16="http://schemas.microsoft.com/office/drawing/2014/main" id="{DF582504-E09A-473E-06CE-66F39F8C7693}"/>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Give room a clear purpose: workout room, game area, reading space / library, media room and stage the area(s) to a specific use</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Clear the clutter</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Accessorize with color</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Update light fixtures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Update wet bar / kitchenette if applicable</a:t>
              </a:r>
            </a:p>
            <a:p>
              <a:pPr marL="171450" indent="-171450">
                <a:spcAft>
                  <a:spcPts val="600"/>
                </a:spcAft>
                <a:buFont typeface="Arial" panose="020B0604020202020204" pitchFamily="34" charset="0"/>
                <a:buChar char="•"/>
              </a:pPr>
              <a:endParaRPr lang="en-US" sz="1100" dirty="0">
                <a:solidFill>
                  <a:schemeClr val="bg2">
                    <a:lumMod val="25000"/>
                  </a:schemeClr>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DE3ED-4693-35A4-E6EA-CC9D3D88F782}"/>
                </a:ext>
              </a:extLst>
            </p:cNvPr>
            <p:cNvCxnSpPr>
              <a:cxnSpLocks/>
            </p:cNvCxnSpPr>
            <p:nvPr/>
          </p:nvCxnSpPr>
          <p:spPr>
            <a:xfrm>
              <a:off x="3996266" y="1658679"/>
              <a:ext cx="0" cy="1778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26BB86B-694C-5610-2238-0CF175B705EF}"/>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BONUS / GAME ROOM</a:t>
              </a:r>
              <a:endParaRPr lang="en-US" sz="1000" dirty="0"/>
            </a:p>
          </p:txBody>
        </p:sp>
      </p:grpSp>
      <p:grpSp>
        <p:nvGrpSpPr>
          <p:cNvPr id="17" name="Group 16">
            <a:extLst>
              <a:ext uri="{FF2B5EF4-FFF2-40B4-BE49-F238E27FC236}">
                <a16:creationId xmlns:a16="http://schemas.microsoft.com/office/drawing/2014/main" id="{A969A0F3-6C4C-98F9-E1FB-0F14AAEBD428}"/>
              </a:ext>
            </a:extLst>
          </p:cNvPr>
          <p:cNvGrpSpPr/>
          <p:nvPr/>
        </p:nvGrpSpPr>
        <p:grpSpPr>
          <a:xfrm>
            <a:off x="3886200" y="1747487"/>
            <a:ext cx="3483355" cy="2998533"/>
            <a:chOff x="3996265" y="609163"/>
            <a:chExt cx="3201961" cy="3466123"/>
          </a:xfrm>
        </p:grpSpPr>
        <p:sp>
          <p:nvSpPr>
            <p:cNvPr id="18" name="TextBox 17">
              <a:extLst>
                <a:ext uri="{FF2B5EF4-FFF2-40B4-BE49-F238E27FC236}">
                  <a16:creationId xmlns:a16="http://schemas.microsoft.com/office/drawing/2014/main" id="{3C7975AE-BAAA-C1D6-C23A-6DE7F20500CC}"/>
                </a:ext>
              </a:extLst>
            </p:cNvPr>
            <p:cNvSpPr txBox="1"/>
            <p:nvPr/>
          </p:nvSpPr>
          <p:spPr>
            <a:xfrm>
              <a:off x="3996265" y="899546"/>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space deep cleaned, including washer and dryer; clear lint, clean behind appliances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cabinets inside and out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Organize cleaning products inside cabinets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Consider updates in lighting to make room bright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shelving and cubbies in mud room and organize shoes, jackets, hats, etc.</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space maintained – clean and clothing not visible</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some color, either with art or accessories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Paint the room if necessary</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Less is more; put away everything you can</a:t>
              </a:r>
            </a:p>
          </p:txBody>
        </p:sp>
        <p:cxnSp>
          <p:nvCxnSpPr>
            <p:cNvPr id="20" name="Straight Connector 19">
              <a:extLst>
                <a:ext uri="{FF2B5EF4-FFF2-40B4-BE49-F238E27FC236}">
                  <a16:creationId xmlns:a16="http://schemas.microsoft.com/office/drawing/2014/main" id="{9010493C-064D-A02D-2FED-BA33B7088183}"/>
                </a:ext>
              </a:extLst>
            </p:cNvPr>
            <p:cNvCxnSpPr>
              <a:cxnSpLocks/>
            </p:cNvCxnSpPr>
            <p:nvPr/>
          </p:nvCxnSpPr>
          <p:spPr>
            <a:xfrm>
              <a:off x="3996266" y="609163"/>
              <a:ext cx="0" cy="3466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17B4792-5D55-FFD6-A3BE-38D44197306B}"/>
                </a:ext>
              </a:extLst>
            </p:cNvPr>
            <p:cNvSpPr txBox="1"/>
            <p:nvPr/>
          </p:nvSpPr>
          <p:spPr>
            <a:xfrm>
              <a:off x="4071683" y="621425"/>
              <a:ext cx="3126543" cy="284617"/>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LAUNDRY / MUD ROOM</a:t>
              </a:r>
              <a:endParaRPr lang="en-US" sz="1000" dirty="0"/>
            </a:p>
          </p:txBody>
        </p:sp>
      </p:grpSp>
      <p:grpSp>
        <p:nvGrpSpPr>
          <p:cNvPr id="23" name="Group 22">
            <a:extLst>
              <a:ext uri="{FF2B5EF4-FFF2-40B4-BE49-F238E27FC236}">
                <a16:creationId xmlns:a16="http://schemas.microsoft.com/office/drawing/2014/main" id="{5FAA2148-E726-BF60-13A7-D6FE4BB00844}"/>
              </a:ext>
            </a:extLst>
          </p:cNvPr>
          <p:cNvGrpSpPr/>
          <p:nvPr/>
        </p:nvGrpSpPr>
        <p:grpSpPr>
          <a:xfrm>
            <a:off x="3886200" y="7518711"/>
            <a:ext cx="3201961" cy="1349472"/>
            <a:chOff x="3996265" y="2200799"/>
            <a:chExt cx="3201961" cy="1797412"/>
          </a:xfrm>
        </p:grpSpPr>
        <p:sp>
          <p:nvSpPr>
            <p:cNvPr id="24" name="TextBox 23">
              <a:extLst>
                <a:ext uri="{FF2B5EF4-FFF2-40B4-BE49-F238E27FC236}">
                  <a16:creationId xmlns:a16="http://schemas.microsoft.com/office/drawing/2014/main" id="{4A3A6CE7-D5DA-75B9-3BEA-1C84B5860628}"/>
                </a:ext>
              </a:extLst>
            </p:cNvPr>
            <p:cNvSpPr txBox="1"/>
            <p:nvPr/>
          </p:nvSpPr>
          <p:spPr>
            <a:xfrm>
              <a:off x="3996265" y="2512654"/>
              <a:ext cx="3201961" cy="1485557"/>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Details here</a:t>
              </a:r>
            </a:p>
          </p:txBody>
        </p:sp>
        <p:cxnSp>
          <p:nvCxnSpPr>
            <p:cNvPr id="25" name="Straight Connector 24">
              <a:extLst>
                <a:ext uri="{FF2B5EF4-FFF2-40B4-BE49-F238E27FC236}">
                  <a16:creationId xmlns:a16="http://schemas.microsoft.com/office/drawing/2014/main" id="{A4A0C356-5E3C-84BC-6C52-DDD94E8B08C1}"/>
                </a:ext>
              </a:extLst>
            </p:cNvPr>
            <p:cNvCxnSpPr>
              <a:cxnSpLocks/>
              <a:endCxn id="24" idx="1"/>
            </p:cNvCxnSpPr>
            <p:nvPr/>
          </p:nvCxnSpPr>
          <p:spPr>
            <a:xfrm flipH="1">
              <a:off x="3996265" y="2200799"/>
              <a:ext cx="1" cy="1054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3166D1-7720-A1D8-D963-2842AB99E7A4}"/>
                </a:ext>
              </a:extLst>
            </p:cNvPr>
            <p:cNvSpPr txBox="1"/>
            <p:nvPr/>
          </p:nvSpPr>
          <p:spPr>
            <a:xfrm>
              <a:off x="4071683" y="2234529"/>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AGENT REMARKS</a:t>
              </a:r>
              <a:endParaRPr lang="en-US" sz="1000" dirty="0"/>
            </a:p>
          </p:txBody>
        </p:sp>
      </p:grpSp>
      <p:pic>
        <p:nvPicPr>
          <p:cNvPr id="27" name="Picture 26">
            <a:extLst>
              <a:ext uri="{FF2B5EF4-FFF2-40B4-BE49-F238E27FC236}">
                <a16:creationId xmlns:a16="http://schemas.microsoft.com/office/drawing/2014/main" id="{8DAEE879-663E-C485-954C-2E4B098F9B12}"/>
              </a:ext>
            </a:extLst>
          </p:cNvPr>
          <p:cNvPicPr>
            <a:picLocks noChangeAspect="1"/>
          </p:cNvPicPr>
          <p:nvPr/>
        </p:nvPicPr>
        <p:blipFill rotWithShape="1">
          <a:blip r:embed="rId7"/>
          <a:srcRect l="18241" t="5267" r="11446"/>
          <a:stretch/>
        </p:blipFill>
        <p:spPr>
          <a:xfrm>
            <a:off x="749735" y="1715273"/>
            <a:ext cx="2889936" cy="6585032"/>
          </a:xfrm>
          <a:prstGeom prst="rect">
            <a:avLst/>
          </a:prstGeom>
        </p:spPr>
      </p:pic>
      <p:sp>
        <p:nvSpPr>
          <p:cNvPr id="10" name="Slide Number Placeholder 9">
            <a:extLst>
              <a:ext uri="{FF2B5EF4-FFF2-40B4-BE49-F238E27FC236}">
                <a16:creationId xmlns:a16="http://schemas.microsoft.com/office/drawing/2014/main" id="{E6A974A4-3762-1153-B1C0-7B034AA4FA39}"/>
              </a:ext>
            </a:extLst>
          </p:cNvPr>
          <p:cNvSpPr>
            <a:spLocks noGrp="1"/>
          </p:cNvSpPr>
          <p:nvPr>
            <p:ph type="sldNum" sz="quarter" idx="12"/>
          </p:nvPr>
        </p:nvSpPr>
        <p:spPr/>
        <p:txBody>
          <a:bodyPr/>
          <a:lstStyle/>
          <a:p>
            <a:fld id="{3E82878E-A9F5-DB45-BD4D-566EE5518130}" type="slidenum">
              <a:rPr lang="en-US" smtClean="0"/>
              <a:t>9</a:t>
            </a:fld>
            <a:endParaRPr lang="en-US"/>
          </a:p>
        </p:txBody>
      </p:sp>
    </p:spTree>
    <p:extLst>
      <p:ext uri="{BB962C8B-B14F-4D97-AF65-F5344CB8AC3E}">
        <p14:creationId xmlns:p14="http://schemas.microsoft.com/office/powerpoint/2010/main" val="93386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10</a:t>
            </a:fld>
            <a:endParaRPr lang="en-US" sz="900" dirty="0">
              <a:solidFill>
                <a:schemeClr val="bg1">
                  <a:lumMod val="85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30ABDFBC-A9AC-A64F-81CB-152388FE7CB8}"/>
              </a:ext>
            </a:extLst>
          </p:cNvPr>
          <p:cNvGrpSpPr/>
          <p:nvPr/>
        </p:nvGrpSpPr>
        <p:grpSpPr>
          <a:xfrm>
            <a:off x="3977600" y="1775466"/>
            <a:ext cx="3201961" cy="1778788"/>
            <a:chOff x="3996265" y="1658679"/>
            <a:chExt cx="3201961" cy="1778788"/>
          </a:xfrm>
        </p:grpSpPr>
        <p:sp>
          <p:nvSpPr>
            <p:cNvPr id="14" name="TextBox 13">
              <a:extLst>
                <a:ext uri="{FF2B5EF4-FFF2-40B4-BE49-F238E27FC236}">
                  <a16:creationId xmlns:a16="http://schemas.microsoft.com/office/drawing/2014/main" id="{9F16D675-A26F-D44F-8592-AD4D79F4293B}"/>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and / or power wash patio decking and concrete</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and update BBQ or outdoor kitchen and update tools and utensils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hanging lights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Update patio furniture and add colorful accessories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Keep garden area weeded and trimmed</a:t>
              </a:r>
            </a:p>
          </p:txBody>
        </p:sp>
        <p:cxnSp>
          <p:nvCxnSpPr>
            <p:cNvPr id="4" name="Straight Connector 3">
              <a:extLst>
                <a:ext uri="{FF2B5EF4-FFF2-40B4-BE49-F238E27FC236}">
                  <a16:creationId xmlns:a16="http://schemas.microsoft.com/office/drawing/2014/main" id="{675C77F1-26F2-2D4B-8036-361D061A8A31}"/>
                </a:ext>
              </a:extLst>
            </p:cNvPr>
            <p:cNvCxnSpPr>
              <a:cxnSpLocks/>
            </p:cNvCxnSpPr>
            <p:nvPr/>
          </p:nvCxnSpPr>
          <p:spPr>
            <a:xfrm>
              <a:off x="3996266" y="1658679"/>
              <a:ext cx="0" cy="177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2E36B2-1B57-7346-A0CA-054EA7413A08}"/>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PATIO /  GARDEN</a:t>
              </a:r>
              <a:endParaRPr lang="en-US" sz="1000" dirty="0"/>
            </a:p>
          </p:txBody>
        </p:sp>
      </p:grpSp>
      <p:grpSp>
        <p:nvGrpSpPr>
          <p:cNvPr id="37" name="Group 36">
            <a:extLst>
              <a:ext uri="{FF2B5EF4-FFF2-40B4-BE49-F238E27FC236}">
                <a16:creationId xmlns:a16="http://schemas.microsoft.com/office/drawing/2014/main" id="{A01848F7-56D5-754D-A3A2-519C44DABC7B}"/>
              </a:ext>
            </a:extLst>
          </p:cNvPr>
          <p:cNvGrpSpPr/>
          <p:nvPr/>
        </p:nvGrpSpPr>
        <p:grpSpPr>
          <a:xfrm>
            <a:off x="3961656" y="4049177"/>
            <a:ext cx="3201961" cy="2553103"/>
            <a:chOff x="3996265" y="1658679"/>
            <a:chExt cx="3201961" cy="2553103"/>
          </a:xfrm>
        </p:grpSpPr>
        <p:sp>
          <p:nvSpPr>
            <p:cNvPr id="38" name="TextBox 37">
              <a:extLst>
                <a:ext uri="{FF2B5EF4-FFF2-40B4-BE49-F238E27FC236}">
                  <a16:creationId xmlns:a16="http://schemas.microsoft.com/office/drawing/2014/main" id="{2B654948-DC60-6141-9925-CB14A9196A79}"/>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clean, clean</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walls re-painted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windows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new lighting</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Make sure electrical box is well-labeled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garage door serviced or replaced if necessary</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Label and organize boxes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Clear clutter</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Organize lawn tools and equipment</a:t>
              </a:r>
            </a:p>
          </p:txBody>
        </p:sp>
        <p:cxnSp>
          <p:nvCxnSpPr>
            <p:cNvPr id="39" name="Straight Connector 38">
              <a:extLst>
                <a:ext uri="{FF2B5EF4-FFF2-40B4-BE49-F238E27FC236}">
                  <a16:creationId xmlns:a16="http://schemas.microsoft.com/office/drawing/2014/main" id="{F15AF652-992E-5941-BC33-5437EBEE4C8C}"/>
                </a:ext>
              </a:extLst>
            </p:cNvPr>
            <p:cNvCxnSpPr>
              <a:cxnSpLocks/>
            </p:cNvCxnSpPr>
            <p:nvPr/>
          </p:nvCxnSpPr>
          <p:spPr>
            <a:xfrm flipH="1">
              <a:off x="3996265" y="1658679"/>
              <a:ext cx="1" cy="2553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F4324B5-DBEE-844F-AD34-326BE7AB6C49}"/>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GARAGE</a:t>
              </a:r>
              <a:endParaRPr lang="en-US" sz="1000" dirty="0"/>
            </a:p>
          </p:txBody>
        </p:sp>
      </p:grpSp>
      <p:pic>
        <p:nvPicPr>
          <p:cNvPr id="49" name="Picture 48">
            <a:extLst>
              <a:ext uri="{FF2B5EF4-FFF2-40B4-BE49-F238E27FC236}">
                <a16:creationId xmlns:a16="http://schemas.microsoft.com/office/drawing/2014/main" id="{E17651E9-E4CD-674E-B8F7-B88A312BD1FA}"/>
              </a:ext>
            </a:extLst>
          </p:cNvPr>
          <p:cNvPicPr>
            <a:picLocks noChangeAspect="1"/>
          </p:cNvPicPr>
          <p:nvPr/>
        </p:nvPicPr>
        <p:blipFill>
          <a:blip r:embed="rId3"/>
          <a:srcRect/>
          <a:stretch/>
        </p:blipFill>
        <p:spPr>
          <a:xfrm>
            <a:off x="750657" y="1716073"/>
            <a:ext cx="2968166" cy="4452251"/>
          </a:xfrm>
          <a:prstGeom prst="rect">
            <a:avLst/>
          </a:prstGeom>
        </p:spPr>
      </p:pic>
      <p:pic>
        <p:nvPicPr>
          <p:cNvPr id="51" name="Picture 50">
            <a:extLst>
              <a:ext uri="{FF2B5EF4-FFF2-40B4-BE49-F238E27FC236}">
                <a16:creationId xmlns:a16="http://schemas.microsoft.com/office/drawing/2014/main" id="{986E5BF4-C643-5242-BEE8-8CA6BF6B2327}"/>
              </a:ext>
            </a:extLst>
          </p:cNvPr>
          <p:cNvPicPr>
            <a:picLocks noChangeAspect="1"/>
          </p:cNvPicPr>
          <p:nvPr/>
        </p:nvPicPr>
        <p:blipFill rotWithShape="1">
          <a:blip r:embed="rId4"/>
          <a:srcRect t="28071" b="28173"/>
          <a:stretch/>
        </p:blipFill>
        <p:spPr>
          <a:xfrm>
            <a:off x="750649" y="6557526"/>
            <a:ext cx="2968165" cy="1947065"/>
          </a:xfrm>
          <a:prstGeom prst="rect">
            <a:avLst/>
          </a:prstGeom>
        </p:spPr>
      </p:pic>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grpSp>
        <p:nvGrpSpPr>
          <p:cNvPr id="2" name="Group 1">
            <a:extLst>
              <a:ext uri="{FF2B5EF4-FFF2-40B4-BE49-F238E27FC236}">
                <a16:creationId xmlns:a16="http://schemas.microsoft.com/office/drawing/2014/main" id="{9E77DACB-F926-3172-8506-94ABD23C096B}"/>
              </a:ext>
            </a:extLst>
          </p:cNvPr>
          <p:cNvGrpSpPr/>
          <p:nvPr/>
        </p:nvGrpSpPr>
        <p:grpSpPr>
          <a:xfrm>
            <a:off x="3954007" y="7058666"/>
            <a:ext cx="3201961" cy="1453074"/>
            <a:chOff x="3996265" y="1509677"/>
            <a:chExt cx="3201961" cy="1935408"/>
          </a:xfrm>
        </p:grpSpPr>
        <p:sp>
          <p:nvSpPr>
            <p:cNvPr id="5" name="TextBox 4">
              <a:extLst>
                <a:ext uri="{FF2B5EF4-FFF2-40B4-BE49-F238E27FC236}">
                  <a16:creationId xmlns:a16="http://schemas.microsoft.com/office/drawing/2014/main" id="{48D46911-5DE0-23C3-53F2-86B4DF474C4D}"/>
                </a:ext>
              </a:extLst>
            </p:cNvPr>
            <p:cNvSpPr txBox="1"/>
            <p:nvPr/>
          </p:nvSpPr>
          <p:spPr>
            <a:xfrm>
              <a:off x="3996265" y="1797199"/>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Details here</a:t>
              </a:r>
            </a:p>
          </p:txBody>
        </p:sp>
        <p:cxnSp>
          <p:nvCxnSpPr>
            <p:cNvPr id="6" name="Straight Connector 5">
              <a:extLst>
                <a:ext uri="{FF2B5EF4-FFF2-40B4-BE49-F238E27FC236}">
                  <a16:creationId xmlns:a16="http://schemas.microsoft.com/office/drawing/2014/main" id="{CFF013EF-2148-C163-4FAB-A861B55A5E3B}"/>
                </a:ext>
              </a:extLst>
            </p:cNvPr>
            <p:cNvCxnSpPr>
              <a:cxnSpLocks/>
            </p:cNvCxnSpPr>
            <p:nvPr/>
          </p:nvCxnSpPr>
          <p:spPr>
            <a:xfrm>
              <a:off x="3996266" y="1509677"/>
              <a:ext cx="0" cy="1935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F8C5D9-3CB7-5A3A-9984-4FC25649DCD1}"/>
                </a:ext>
              </a:extLst>
            </p:cNvPr>
            <p:cNvSpPr txBox="1"/>
            <p:nvPr/>
          </p:nvSpPr>
          <p:spPr>
            <a:xfrm>
              <a:off x="4071683" y="1519078"/>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AGENT REMARKS</a:t>
              </a:r>
              <a:endParaRPr lang="en-US" sz="1000" dirty="0"/>
            </a:p>
          </p:txBody>
        </p:sp>
      </p:grpSp>
      <p:sp>
        <p:nvSpPr>
          <p:cNvPr id="13" name="Slide Number Placeholder 12">
            <a:extLst>
              <a:ext uri="{FF2B5EF4-FFF2-40B4-BE49-F238E27FC236}">
                <a16:creationId xmlns:a16="http://schemas.microsoft.com/office/drawing/2014/main" id="{71A520F8-85F3-8FF3-966D-6F7E0436A9FA}"/>
              </a:ext>
            </a:extLst>
          </p:cNvPr>
          <p:cNvSpPr>
            <a:spLocks noGrp="1"/>
          </p:cNvSpPr>
          <p:nvPr>
            <p:ph type="sldNum" sz="quarter" idx="12"/>
          </p:nvPr>
        </p:nvSpPr>
        <p:spPr/>
        <p:txBody>
          <a:bodyPr/>
          <a:lstStyle/>
          <a:p>
            <a:fld id="{3E82878E-A9F5-DB45-BD4D-566EE5518130}" type="slidenum">
              <a:rPr lang="en-US" smtClean="0"/>
              <a:t>10</a:t>
            </a:fld>
            <a:endParaRPr lang="en-US"/>
          </a:p>
        </p:txBody>
      </p:sp>
    </p:spTree>
    <p:extLst>
      <p:ext uri="{BB962C8B-B14F-4D97-AF65-F5344CB8AC3E}">
        <p14:creationId xmlns:p14="http://schemas.microsoft.com/office/powerpoint/2010/main" val="2336807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11</a:t>
            </a:fld>
            <a:endParaRPr lang="en-US" sz="900" dirty="0">
              <a:solidFill>
                <a:schemeClr val="bg1">
                  <a:lumMod val="85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30ABDFBC-A9AC-A64F-81CB-152388FE7CB8}"/>
              </a:ext>
            </a:extLst>
          </p:cNvPr>
          <p:cNvGrpSpPr/>
          <p:nvPr/>
        </p:nvGrpSpPr>
        <p:grpSpPr>
          <a:xfrm>
            <a:off x="3951694" y="1775637"/>
            <a:ext cx="3201961" cy="2059872"/>
            <a:chOff x="3996265" y="1658679"/>
            <a:chExt cx="3201961" cy="2059872"/>
          </a:xfrm>
        </p:grpSpPr>
        <p:sp>
          <p:nvSpPr>
            <p:cNvPr id="14" name="TextBox 13">
              <a:extLst>
                <a:ext uri="{FF2B5EF4-FFF2-40B4-BE49-F238E27FC236}">
                  <a16:creationId xmlns:a16="http://schemas.microsoft.com/office/drawing/2014/main" id="{9F16D675-A26F-D44F-8592-AD4D79F4293B}"/>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Organize boxes into neat stacks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Donate what doesn’t belong</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dust and debris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Paint if needed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lighting so spaces are bright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If basement is finished, define clear spaces and stage appropriately, such as adding a craft table and neatly displayed supplies</a:t>
              </a:r>
            </a:p>
          </p:txBody>
        </p:sp>
        <p:cxnSp>
          <p:nvCxnSpPr>
            <p:cNvPr id="4" name="Straight Connector 3">
              <a:extLst>
                <a:ext uri="{FF2B5EF4-FFF2-40B4-BE49-F238E27FC236}">
                  <a16:creationId xmlns:a16="http://schemas.microsoft.com/office/drawing/2014/main" id="{675C77F1-26F2-2D4B-8036-361D061A8A31}"/>
                </a:ext>
              </a:extLst>
            </p:cNvPr>
            <p:cNvCxnSpPr>
              <a:cxnSpLocks/>
            </p:cNvCxnSpPr>
            <p:nvPr/>
          </p:nvCxnSpPr>
          <p:spPr>
            <a:xfrm>
              <a:off x="3996266" y="1658679"/>
              <a:ext cx="0" cy="2059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2E36B2-1B57-7346-A0CA-054EA7413A08}"/>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BASEMENT AND ATTIC</a:t>
              </a:r>
              <a:endParaRPr lang="en-US" sz="1000" dirty="0"/>
            </a:p>
          </p:txBody>
        </p:sp>
      </p:grpSp>
      <p:grpSp>
        <p:nvGrpSpPr>
          <p:cNvPr id="37" name="Group 36">
            <a:extLst>
              <a:ext uri="{FF2B5EF4-FFF2-40B4-BE49-F238E27FC236}">
                <a16:creationId xmlns:a16="http://schemas.microsoft.com/office/drawing/2014/main" id="{A01848F7-56D5-754D-A3A2-519C44DABC7B}"/>
              </a:ext>
            </a:extLst>
          </p:cNvPr>
          <p:cNvGrpSpPr/>
          <p:nvPr/>
        </p:nvGrpSpPr>
        <p:grpSpPr>
          <a:xfrm>
            <a:off x="3946158" y="4235153"/>
            <a:ext cx="3201961" cy="1778788"/>
            <a:chOff x="3996265" y="1658679"/>
            <a:chExt cx="3201961" cy="1778788"/>
          </a:xfrm>
        </p:grpSpPr>
        <p:sp>
          <p:nvSpPr>
            <p:cNvPr id="38" name="TextBox 37">
              <a:extLst>
                <a:ext uri="{FF2B5EF4-FFF2-40B4-BE49-F238E27FC236}">
                  <a16:creationId xmlns:a16="http://schemas.microsoft.com/office/drawing/2014/main" id="{2B654948-DC60-6141-9925-CB14A9196A79}"/>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pool and spa professionally cleaned and serviced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Replace broken tiles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filters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Replace broken equipment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Remove stains</a:t>
              </a:r>
            </a:p>
          </p:txBody>
        </p:sp>
        <p:cxnSp>
          <p:nvCxnSpPr>
            <p:cNvPr id="39" name="Straight Connector 38">
              <a:extLst>
                <a:ext uri="{FF2B5EF4-FFF2-40B4-BE49-F238E27FC236}">
                  <a16:creationId xmlns:a16="http://schemas.microsoft.com/office/drawing/2014/main" id="{F15AF652-992E-5941-BC33-5437EBEE4C8C}"/>
                </a:ext>
              </a:extLst>
            </p:cNvPr>
            <p:cNvCxnSpPr>
              <a:cxnSpLocks/>
            </p:cNvCxnSpPr>
            <p:nvPr/>
          </p:nvCxnSpPr>
          <p:spPr>
            <a:xfrm>
              <a:off x="3996266" y="1658679"/>
              <a:ext cx="0" cy="1638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F4324B5-DBEE-844F-AD34-326BE7AB6C49}"/>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POOL/SPA</a:t>
              </a:r>
              <a:endParaRPr lang="en-US" sz="1000" dirty="0"/>
            </a:p>
          </p:txBody>
        </p:sp>
      </p:grpSp>
      <p:grpSp>
        <p:nvGrpSpPr>
          <p:cNvPr id="41" name="Group 40">
            <a:extLst>
              <a:ext uri="{FF2B5EF4-FFF2-40B4-BE49-F238E27FC236}">
                <a16:creationId xmlns:a16="http://schemas.microsoft.com/office/drawing/2014/main" id="{10913D4C-4229-4243-9820-783FD36AEC78}"/>
              </a:ext>
            </a:extLst>
          </p:cNvPr>
          <p:cNvGrpSpPr/>
          <p:nvPr/>
        </p:nvGrpSpPr>
        <p:grpSpPr>
          <a:xfrm>
            <a:off x="3946158" y="6495360"/>
            <a:ext cx="3201961" cy="1778788"/>
            <a:chOff x="3996265" y="1658679"/>
            <a:chExt cx="3201961" cy="1778788"/>
          </a:xfrm>
        </p:grpSpPr>
        <p:sp>
          <p:nvSpPr>
            <p:cNvPr id="42" name="TextBox 41">
              <a:extLst>
                <a:ext uri="{FF2B5EF4-FFF2-40B4-BE49-F238E27FC236}">
                  <a16:creationId xmlns:a16="http://schemas.microsoft.com/office/drawing/2014/main" id="{6E7F773E-BBB8-AF41-A89E-A184C94470EE}"/>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Make a cozy, crackling fire during cold months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Dress it up with plants during warm months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Sweep it clean</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Replace broken screens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Update surround to a clean, modern look if needed</a:t>
              </a:r>
            </a:p>
          </p:txBody>
        </p:sp>
        <p:cxnSp>
          <p:nvCxnSpPr>
            <p:cNvPr id="43" name="Straight Connector 42">
              <a:extLst>
                <a:ext uri="{FF2B5EF4-FFF2-40B4-BE49-F238E27FC236}">
                  <a16:creationId xmlns:a16="http://schemas.microsoft.com/office/drawing/2014/main" id="{E7B6CC8D-B4A6-0540-B3EF-A12975C659C9}"/>
                </a:ext>
              </a:extLst>
            </p:cNvPr>
            <p:cNvCxnSpPr>
              <a:cxnSpLocks/>
            </p:cNvCxnSpPr>
            <p:nvPr/>
          </p:nvCxnSpPr>
          <p:spPr>
            <a:xfrm>
              <a:off x="3996266" y="1658679"/>
              <a:ext cx="0" cy="177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436EF1B-BFC1-934D-84B6-5AAA79E2C014}"/>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FIREPLACE</a:t>
              </a:r>
              <a:endParaRPr lang="en-US" sz="1000" dirty="0"/>
            </a:p>
          </p:txBody>
        </p:sp>
      </p:grpSp>
      <p:pic>
        <p:nvPicPr>
          <p:cNvPr id="49" name="Picture 48">
            <a:extLst>
              <a:ext uri="{FF2B5EF4-FFF2-40B4-BE49-F238E27FC236}">
                <a16:creationId xmlns:a16="http://schemas.microsoft.com/office/drawing/2014/main" id="{E17651E9-E4CD-674E-B8F7-B88A312BD1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157"/>
          <a:stretch/>
        </p:blipFill>
        <p:spPr>
          <a:xfrm>
            <a:off x="750658" y="1716074"/>
            <a:ext cx="2951623" cy="2119435"/>
          </a:xfrm>
          <a:prstGeom prst="rect">
            <a:avLst/>
          </a:prstGeom>
        </p:spPr>
      </p:pic>
      <p:pic>
        <p:nvPicPr>
          <p:cNvPr id="51" name="Picture 50" descr="Ladder into hotel swimming pool">
            <a:extLst>
              <a:ext uri="{FF2B5EF4-FFF2-40B4-BE49-F238E27FC236}">
                <a16:creationId xmlns:a16="http://schemas.microsoft.com/office/drawing/2014/main" id="{986E5BF4-C643-5242-BEE8-8CA6BF6B23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0657" y="4140909"/>
            <a:ext cx="2951629" cy="1967272"/>
          </a:xfrm>
          <a:prstGeom prst="rect">
            <a:avLst/>
          </a:prstGeom>
        </p:spPr>
      </p:pic>
      <p:pic>
        <p:nvPicPr>
          <p:cNvPr id="52" name="Picture 51" descr="Indoor fireplace">
            <a:extLst>
              <a:ext uri="{FF2B5EF4-FFF2-40B4-BE49-F238E27FC236}">
                <a16:creationId xmlns:a16="http://schemas.microsoft.com/office/drawing/2014/main" id="{E7ED16C1-DCA4-7149-8E8A-5625C814750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0657" y="6413581"/>
            <a:ext cx="2951628" cy="1967752"/>
          </a:xfrm>
          <a:prstGeom prst="rect">
            <a:avLst/>
          </a:prstGeom>
        </p:spPr>
      </p:pic>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sp>
        <p:nvSpPr>
          <p:cNvPr id="5" name="Slide Number Placeholder 4">
            <a:extLst>
              <a:ext uri="{FF2B5EF4-FFF2-40B4-BE49-F238E27FC236}">
                <a16:creationId xmlns:a16="http://schemas.microsoft.com/office/drawing/2014/main" id="{BCF9A42C-AD77-7882-5167-F70252345D35}"/>
              </a:ext>
            </a:extLst>
          </p:cNvPr>
          <p:cNvSpPr>
            <a:spLocks noGrp="1"/>
          </p:cNvSpPr>
          <p:nvPr>
            <p:ph type="sldNum" sz="quarter" idx="12"/>
          </p:nvPr>
        </p:nvSpPr>
        <p:spPr/>
        <p:txBody>
          <a:bodyPr/>
          <a:lstStyle/>
          <a:p>
            <a:fld id="{3E82878E-A9F5-DB45-BD4D-566EE5518130}" type="slidenum">
              <a:rPr lang="en-US" smtClean="0"/>
              <a:t>11</a:t>
            </a:fld>
            <a:endParaRPr lang="en-US"/>
          </a:p>
        </p:txBody>
      </p:sp>
    </p:spTree>
    <p:extLst>
      <p:ext uri="{BB962C8B-B14F-4D97-AF65-F5344CB8AC3E}">
        <p14:creationId xmlns:p14="http://schemas.microsoft.com/office/powerpoint/2010/main" val="237085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12</a:t>
            </a:fld>
            <a:endParaRPr lang="en-US" sz="900" dirty="0">
              <a:solidFill>
                <a:schemeClr val="bg1">
                  <a:lumMod val="8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92E36B2-1B57-7346-A0CA-054EA7413A08}"/>
              </a:ext>
            </a:extLst>
          </p:cNvPr>
          <p:cNvSpPr txBox="1"/>
          <p:nvPr/>
        </p:nvSpPr>
        <p:spPr>
          <a:xfrm>
            <a:off x="601362" y="2132980"/>
            <a:ext cx="3126543" cy="276999"/>
          </a:xfrm>
          <a:prstGeom prst="rect">
            <a:avLst/>
          </a:prstGeom>
          <a:noFill/>
        </p:spPr>
        <p:txBody>
          <a:bodyPr wrap="squar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Additional Agent Notes:</a:t>
            </a:r>
            <a:endParaRPr lang="en-US" sz="1200" dirty="0"/>
          </a:p>
        </p:txBody>
      </p:sp>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cxnSp>
        <p:nvCxnSpPr>
          <p:cNvPr id="5" name="Straight Connector 4">
            <a:extLst>
              <a:ext uri="{FF2B5EF4-FFF2-40B4-BE49-F238E27FC236}">
                <a16:creationId xmlns:a16="http://schemas.microsoft.com/office/drawing/2014/main" id="{E6453D07-C835-F018-A2F2-B43E8D689C30}"/>
              </a:ext>
            </a:extLst>
          </p:cNvPr>
          <p:cNvCxnSpPr/>
          <p:nvPr/>
        </p:nvCxnSpPr>
        <p:spPr>
          <a:xfrm>
            <a:off x="601362" y="2836190"/>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637910-D357-F69B-D84D-135AE69DE77D}"/>
              </a:ext>
            </a:extLst>
          </p:cNvPr>
          <p:cNvCxnSpPr/>
          <p:nvPr/>
        </p:nvCxnSpPr>
        <p:spPr>
          <a:xfrm>
            <a:off x="601362" y="3376048"/>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6395EB-BC39-3C60-E9DC-CFB7397ABDD8}"/>
              </a:ext>
            </a:extLst>
          </p:cNvPr>
          <p:cNvCxnSpPr/>
          <p:nvPr/>
        </p:nvCxnSpPr>
        <p:spPr>
          <a:xfrm>
            <a:off x="601362" y="3902990"/>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31D654-7A71-920D-752D-27958EAFBE1A}"/>
              </a:ext>
            </a:extLst>
          </p:cNvPr>
          <p:cNvCxnSpPr/>
          <p:nvPr/>
        </p:nvCxnSpPr>
        <p:spPr>
          <a:xfrm>
            <a:off x="601362" y="4458346"/>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C6B31C-8724-60DF-6093-525C334E35BD}"/>
              </a:ext>
            </a:extLst>
          </p:cNvPr>
          <p:cNvCxnSpPr/>
          <p:nvPr/>
        </p:nvCxnSpPr>
        <p:spPr>
          <a:xfrm>
            <a:off x="601361" y="4980123"/>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559897-0EFC-1D38-A96F-27F549902D91}"/>
              </a:ext>
            </a:extLst>
          </p:cNvPr>
          <p:cNvCxnSpPr/>
          <p:nvPr/>
        </p:nvCxnSpPr>
        <p:spPr>
          <a:xfrm>
            <a:off x="601361" y="5519981"/>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121B2-1411-CD77-81F4-482B82F23188}"/>
              </a:ext>
            </a:extLst>
          </p:cNvPr>
          <p:cNvCxnSpPr/>
          <p:nvPr/>
        </p:nvCxnSpPr>
        <p:spPr>
          <a:xfrm>
            <a:off x="601361" y="6046923"/>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8D91B1-84F9-B0B6-27E6-DF41D8DC3D42}"/>
              </a:ext>
            </a:extLst>
          </p:cNvPr>
          <p:cNvCxnSpPr/>
          <p:nvPr/>
        </p:nvCxnSpPr>
        <p:spPr>
          <a:xfrm>
            <a:off x="601361" y="6602279"/>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94389E-70D0-80F6-852A-D5D0CA8C6702}"/>
              </a:ext>
            </a:extLst>
          </p:cNvPr>
          <p:cNvCxnSpPr/>
          <p:nvPr/>
        </p:nvCxnSpPr>
        <p:spPr>
          <a:xfrm>
            <a:off x="598165" y="7129221"/>
            <a:ext cx="6483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48F7D0-0B53-FB10-A865-D6A6DFAE8CFD}"/>
              </a:ext>
            </a:extLst>
          </p:cNvPr>
          <p:cNvCxnSpPr/>
          <p:nvPr/>
        </p:nvCxnSpPr>
        <p:spPr>
          <a:xfrm>
            <a:off x="598165" y="7684577"/>
            <a:ext cx="648321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D2F8BD3-57C8-1428-DF4A-1DCC229967D8}"/>
              </a:ext>
            </a:extLst>
          </p:cNvPr>
          <p:cNvSpPr>
            <a:spLocks noGrp="1"/>
          </p:cNvSpPr>
          <p:nvPr>
            <p:ph type="sldNum" sz="quarter" idx="12"/>
          </p:nvPr>
        </p:nvSpPr>
        <p:spPr/>
        <p:txBody>
          <a:bodyPr/>
          <a:lstStyle/>
          <a:p>
            <a:fld id="{3E82878E-A9F5-DB45-BD4D-566EE5518130}" type="slidenum">
              <a:rPr lang="en-US" smtClean="0"/>
              <a:t>12</a:t>
            </a:fld>
            <a:endParaRPr lang="en-US"/>
          </a:p>
        </p:txBody>
      </p:sp>
    </p:spTree>
    <p:extLst>
      <p:ext uri="{BB962C8B-B14F-4D97-AF65-F5344CB8AC3E}">
        <p14:creationId xmlns:p14="http://schemas.microsoft.com/office/powerpoint/2010/main" val="550227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EA44031-7DE2-F74E-983C-114A763A8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5161" y="3581476"/>
            <a:ext cx="2393176" cy="1447724"/>
          </a:xfrm>
          <a:prstGeom prst="rect">
            <a:avLst/>
          </a:prstGeom>
        </p:spPr>
      </p:pic>
      <p:pic>
        <p:nvPicPr>
          <p:cNvPr id="19" name="Picture 18" descr="A blue and white sign&#10;&#10;Description automatically generated with low confidence">
            <a:extLst>
              <a:ext uri="{FF2B5EF4-FFF2-40B4-BE49-F238E27FC236}">
                <a16:creationId xmlns:a16="http://schemas.microsoft.com/office/drawing/2014/main" id="{90B826EF-EC23-774C-B953-2A3B7F62C3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290" y="8574829"/>
            <a:ext cx="1001564" cy="1198301"/>
          </a:xfrm>
          <a:prstGeom prst="rect">
            <a:avLst/>
          </a:prstGeom>
        </p:spPr>
      </p:pic>
      <p:grpSp>
        <p:nvGrpSpPr>
          <p:cNvPr id="18" name="Group 17">
            <a:extLst>
              <a:ext uri="{FF2B5EF4-FFF2-40B4-BE49-F238E27FC236}">
                <a16:creationId xmlns:a16="http://schemas.microsoft.com/office/drawing/2014/main" id="{2ABF956C-80E7-0245-AA6C-98EFD24B578D}"/>
              </a:ext>
            </a:extLst>
          </p:cNvPr>
          <p:cNvGrpSpPr/>
          <p:nvPr/>
        </p:nvGrpSpPr>
        <p:grpSpPr>
          <a:xfrm>
            <a:off x="1312579" y="8562089"/>
            <a:ext cx="2529171" cy="937036"/>
            <a:chOff x="1261782" y="8351783"/>
            <a:chExt cx="2529171" cy="937036"/>
          </a:xfrm>
        </p:grpSpPr>
        <p:sp>
          <p:nvSpPr>
            <p:cNvPr id="20" name="TextBox 19">
              <a:extLst>
                <a:ext uri="{FF2B5EF4-FFF2-40B4-BE49-F238E27FC236}">
                  <a16:creationId xmlns:a16="http://schemas.microsoft.com/office/drawing/2014/main" id="{AD585DFA-DD16-3344-90E2-9E26169EDED7}"/>
                </a:ext>
              </a:extLst>
            </p:cNvPr>
            <p:cNvSpPr txBox="1"/>
            <p:nvPr/>
          </p:nvSpPr>
          <p:spPr>
            <a:xfrm>
              <a:off x="1261782" y="8351783"/>
              <a:ext cx="2529170" cy="145859"/>
            </a:xfrm>
            <a:prstGeom prst="rect">
              <a:avLst/>
            </a:prstGeom>
            <a:noFill/>
          </p:spPr>
          <p:txBody>
            <a:bodyPr wrap="square" lIns="0" tIns="0" rIns="0" bIns="0" rtlCol="0" anchor="t" anchorCtr="0">
              <a:noAutofit/>
            </a:bodyPr>
            <a:lstStyle/>
            <a:p>
              <a:r>
                <a:rPr lang="en-US" sz="1400" spc="200" dirty="0">
                  <a:latin typeface="Tw Cen MT" panose="020B0602020104020603" pitchFamily="34" charset="77"/>
                </a:rPr>
                <a:t>ELIZABETH DOE</a:t>
              </a:r>
            </a:p>
          </p:txBody>
        </p:sp>
        <p:sp>
          <p:nvSpPr>
            <p:cNvPr id="21" name="TextBox 20">
              <a:extLst>
                <a:ext uri="{FF2B5EF4-FFF2-40B4-BE49-F238E27FC236}">
                  <a16:creationId xmlns:a16="http://schemas.microsoft.com/office/drawing/2014/main" id="{D98BA694-475C-384D-BD13-BE2D8069C023}"/>
                </a:ext>
              </a:extLst>
            </p:cNvPr>
            <p:cNvSpPr txBox="1"/>
            <p:nvPr/>
          </p:nvSpPr>
          <p:spPr>
            <a:xfrm>
              <a:off x="1261783" y="8573257"/>
              <a:ext cx="2529170" cy="145859"/>
            </a:xfrm>
            <a:prstGeom prst="rect">
              <a:avLst/>
            </a:prstGeom>
            <a:noFill/>
          </p:spPr>
          <p:txBody>
            <a:bodyPr wrap="square" lIns="0" tIns="0" rIns="0" bIns="0" rtlCol="0" anchor="t" anchorCtr="0">
              <a:noAutofit/>
            </a:bodyPr>
            <a:lstStyle/>
            <a:p>
              <a:r>
                <a:rPr lang="en-US" sz="1000" dirty="0">
                  <a:solidFill>
                    <a:schemeClr val="bg2">
                      <a:lumMod val="25000"/>
                    </a:schemeClr>
                  </a:solidFill>
                  <a:latin typeface="Arial" panose="020B0604020202020204" pitchFamily="34" charset="0"/>
                  <a:cs typeface="Arial" panose="020B0604020202020204" pitchFamily="34" charset="0"/>
                </a:rPr>
                <a:t>REALTOR® / BROKER</a:t>
              </a:r>
            </a:p>
          </p:txBody>
        </p:sp>
        <p:sp>
          <p:nvSpPr>
            <p:cNvPr id="22" name="TextBox 21">
              <a:extLst>
                <a:ext uri="{FF2B5EF4-FFF2-40B4-BE49-F238E27FC236}">
                  <a16:creationId xmlns:a16="http://schemas.microsoft.com/office/drawing/2014/main" id="{B3802F5F-E4DE-FE4D-A7AD-810BBBCB4377}"/>
                </a:ext>
              </a:extLst>
            </p:cNvPr>
            <p:cNvSpPr txBox="1"/>
            <p:nvPr/>
          </p:nvSpPr>
          <p:spPr>
            <a:xfrm>
              <a:off x="1261782" y="8763735"/>
              <a:ext cx="2529170" cy="525084"/>
            </a:xfrm>
            <a:prstGeom prst="rect">
              <a:avLst/>
            </a:prstGeom>
            <a:noFill/>
          </p:spPr>
          <p:txBody>
            <a:bodyPr wrap="square" lIns="0" tIns="0" rIns="0" bIns="0" rtlCol="0" anchor="t" anchorCtr="0">
              <a:noAutofit/>
            </a:bodyPr>
            <a:lstStyle/>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C.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O.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AGENTNAME@DOMAIN.COM</a:t>
              </a:r>
            </a:p>
          </p:txBody>
        </p:sp>
      </p:grpSp>
      <p:pic>
        <p:nvPicPr>
          <p:cNvPr id="23" name="Picture 22">
            <a:extLst>
              <a:ext uri="{FF2B5EF4-FFF2-40B4-BE49-F238E27FC236}">
                <a16:creationId xmlns:a16="http://schemas.microsoft.com/office/drawing/2014/main" id="{BDD76758-2D79-334A-BAA9-EA7C942301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162" y="8587929"/>
            <a:ext cx="701926" cy="873994"/>
          </a:xfrm>
          <a:prstGeom prst="rect">
            <a:avLst/>
          </a:prstGeom>
        </p:spPr>
      </p:pic>
      <p:grpSp>
        <p:nvGrpSpPr>
          <p:cNvPr id="25" name="Group 24">
            <a:extLst>
              <a:ext uri="{FF2B5EF4-FFF2-40B4-BE49-F238E27FC236}">
                <a16:creationId xmlns:a16="http://schemas.microsoft.com/office/drawing/2014/main" id="{E9DE5EB0-516B-274C-A548-909862F10A0A}"/>
              </a:ext>
            </a:extLst>
          </p:cNvPr>
          <p:cNvGrpSpPr/>
          <p:nvPr/>
        </p:nvGrpSpPr>
        <p:grpSpPr>
          <a:xfrm>
            <a:off x="431808" y="9601408"/>
            <a:ext cx="5529513" cy="202460"/>
            <a:chOff x="431808" y="9558876"/>
            <a:chExt cx="5529513" cy="202460"/>
          </a:xfrm>
        </p:grpSpPr>
        <p:sp>
          <p:nvSpPr>
            <p:cNvPr id="26" name="TextBox 25">
              <a:extLst>
                <a:ext uri="{FF2B5EF4-FFF2-40B4-BE49-F238E27FC236}">
                  <a16:creationId xmlns:a16="http://schemas.microsoft.com/office/drawing/2014/main" id="{555BF6B5-2A82-F644-BCF5-8B9D1F23C863}"/>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27" name="Picture 26">
              <a:extLst>
                <a:ext uri="{FF2B5EF4-FFF2-40B4-BE49-F238E27FC236}">
                  <a16:creationId xmlns:a16="http://schemas.microsoft.com/office/drawing/2014/main" id="{A0BF6393-8699-8D43-BCE8-EB55840D6A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28" name="Picture 27">
              <a:extLst>
                <a:ext uri="{FF2B5EF4-FFF2-40B4-BE49-F238E27FC236}">
                  <a16:creationId xmlns:a16="http://schemas.microsoft.com/office/drawing/2014/main" id="{F856020C-CADD-5E45-834D-FC586DBB65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sp>
        <p:nvSpPr>
          <p:cNvPr id="3" name="TextBox 2">
            <a:extLst>
              <a:ext uri="{FF2B5EF4-FFF2-40B4-BE49-F238E27FC236}">
                <a16:creationId xmlns:a16="http://schemas.microsoft.com/office/drawing/2014/main" id="{0827164A-8BEB-6615-8C9D-A86414660F89}"/>
              </a:ext>
            </a:extLst>
          </p:cNvPr>
          <p:cNvSpPr txBox="1"/>
          <p:nvPr/>
        </p:nvSpPr>
        <p:spPr>
          <a:xfrm>
            <a:off x="431808" y="8078114"/>
            <a:ext cx="2393176" cy="307777"/>
          </a:xfrm>
          <a:prstGeom prst="rect">
            <a:avLst/>
          </a:prstGeom>
          <a:noFill/>
        </p:spPr>
        <p:txBody>
          <a:bodyPr wrap="square">
            <a:spAutoFit/>
          </a:bodyPr>
          <a:lstStyle/>
          <a:p>
            <a:pPr algn="ctr"/>
            <a:r>
              <a:rPr lang="en-US" sz="1400" i="1" dirty="0">
                <a:solidFill>
                  <a:schemeClr val="bg1"/>
                </a:solidFill>
                <a:latin typeface="Times" pitchFamily="2" charset="0"/>
              </a:rPr>
              <a:t>Prepared by</a:t>
            </a:r>
            <a:endParaRPr lang="en-US" sz="1400" dirty="0"/>
          </a:p>
        </p:txBody>
      </p:sp>
    </p:spTree>
    <p:extLst>
      <p:ext uri="{BB962C8B-B14F-4D97-AF65-F5344CB8AC3E}">
        <p14:creationId xmlns:p14="http://schemas.microsoft.com/office/powerpoint/2010/main" val="1097229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FC00FEA-0C50-6444-B9DD-585BF34F801A}"/>
              </a:ext>
            </a:extLst>
          </p:cNvPr>
          <p:cNvGrpSpPr/>
          <p:nvPr/>
        </p:nvGrpSpPr>
        <p:grpSpPr>
          <a:xfrm>
            <a:off x="1200150" y="5383696"/>
            <a:ext cx="5372100" cy="1197928"/>
            <a:chOff x="1155700" y="5410200"/>
            <a:chExt cx="5372100" cy="1197928"/>
          </a:xfrm>
        </p:grpSpPr>
        <p:sp>
          <p:nvSpPr>
            <p:cNvPr id="5" name="TextBox 4">
              <a:extLst>
                <a:ext uri="{FF2B5EF4-FFF2-40B4-BE49-F238E27FC236}">
                  <a16:creationId xmlns:a16="http://schemas.microsoft.com/office/drawing/2014/main" id="{EC1561BA-8A95-B744-B58C-EA58C80C4763}"/>
                </a:ext>
              </a:extLst>
            </p:cNvPr>
            <p:cNvSpPr txBox="1"/>
            <p:nvPr/>
          </p:nvSpPr>
          <p:spPr>
            <a:xfrm>
              <a:off x="1155700" y="5410200"/>
              <a:ext cx="5372100" cy="369332"/>
            </a:xfrm>
            <a:prstGeom prst="rect">
              <a:avLst/>
            </a:prstGeom>
            <a:noFill/>
          </p:spPr>
          <p:txBody>
            <a:bodyPr wrap="square" lIns="0" tIns="0" rIns="0" bIns="0" rtlCol="0" anchor="ctr" anchorCtr="1">
              <a:noAutofit/>
            </a:bodyPr>
            <a:lstStyle/>
            <a:p>
              <a:r>
                <a:rPr lang="en-US" spc="300" dirty="0">
                  <a:solidFill>
                    <a:schemeClr val="bg1"/>
                  </a:solidFill>
                  <a:latin typeface="Tw Cen MT" panose="020B0602020104020603" pitchFamily="34" charset="77"/>
                </a:rPr>
                <a:t>HOME PREPARATION PLAN</a:t>
              </a:r>
            </a:p>
          </p:txBody>
        </p:sp>
        <p:sp>
          <p:nvSpPr>
            <p:cNvPr id="6" name="TextBox 5">
              <a:extLst>
                <a:ext uri="{FF2B5EF4-FFF2-40B4-BE49-F238E27FC236}">
                  <a16:creationId xmlns:a16="http://schemas.microsoft.com/office/drawing/2014/main" id="{8EB66631-DE40-AC48-9FCD-D91735694F38}"/>
                </a:ext>
              </a:extLst>
            </p:cNvPr>
            <p:cNvSpPr txBox="1"/>
            <p:nvPr/>
          </p:nvSpPr>
          <p:spPr>
            <a:xfrm>
              <a:off x="1155700" y="5953590"/>
              <a:ext cx="5372100" cy="369332"/>
            </a:xfrm>
            <a:prstGeom prst="rect">
              <a:avLst/>
            </a:prstGeom>
            <a:noFill/>
          </p:spPr>
          <p:txBody>
            <a:bodyPr wrap="square" lIns="0" tIns="0" rIns="0" bIns="0" rtlCol="0" anchor="ctr" anchorCtr="1">
              <a:noAutofit/>
            </a:bodyPr>
            <a:lstStyle/>
            <a:p>
              <a:r>
                <a:rPr lang="en-US" sz="1400" i="1" dirty="0">
                  <a:solidFill>
                    <a:schemeClr val="bg1"/>
                  </a:solidFill>
                  <a:latin typeface="Times" pitchFamily="2" charset="0"/>
                </a:rPr>
                <a:t>Prepared Exclusively for</a:t>
              </a:r>
            </a:p>
          </p:txBody>
        </p:sp>
        <p:sp>
          <p:nvSpPr>
            <p:cNvPr id="7" name="TextBox 6">
              <a:extLst>
                <a:ext uri="{FF2B5EF4-FFF2-40B4-BE49-F238E27FC236}">
                  <a16:creationId xmlns:a16="http://schemas.microsoft.com/office/drawing/2014/main" id="{37D01E99-BFD4-F343-97FE-62623DECC457}"/>
                </a:ext>
              </a:extLst>
            </p:cNvPr>
            <p:cNvSpPr txBox="1"/>
            <p:nvPr/>
          </p:nvSpPr>
          <p:spPr>
            <a:xfrm>
              <a:off x="1155700" y="6238796"/>
              <a:ext cx="5372100" cy="369332"/>
            </a:xfrm>
            <a:prstGeom prst="rect">
              <a:avLst/>
            </a:prstGeom>
            <a:noFill/>
          </p:spPr>
          <p:txBody>
            <a:bodyPr wrap="square" lIns="0" tIns="0" rIns="0" bIns="0" rtlCol="0" anchor="ctr" anchorCtr="1">
              <a:noAutofit/>
            </a:bodyPr>
            <a:lstStyle/>
            <a:p>
              <a:r>
                <a:rPr lang="en-US" sz="1400" spc="300" dirty="0">
                  <a:solidFill>
                    <a:schemeClr val="bg1"/>
                  </a:solidFill>
                  <a:latin typeface="Tw Cen MT" panose="020B0602020104020603" pitchFamily="34" charset="77"/>
                </a:rPr>
                <a:t>1234 SOME STREET, CITY STATE</a:t>
              </a:r>
            </a:p>
          </p:txBody>
        </p:sp>
      </p:grpSp>
      <p:pic>
        <p:nvPicPr>
          <p:cNvPr id="4" name="Picture 3" descr="A picture containing text&#10;&#10;Description automatically generated">
            <a:extLst>
              <a:ext uri="{FF2B5EF4-FFF2-40B4-BE49-F238E27FC236}">
                <a16:creationId xmlns:a16="http://schemas.microsoft.com/office/drawing/2014/main" id="{2EA44031-7DE2-F74E-983C-114A763A8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9612" y="3205869"/>
            <a:ext cx="2393176" cy="1447724"/>
          </a:xfrm>
          <a:prstGeom prst="rect">
            <a:avLst/>
          </a:prstGeom>
        </p:spPr>
      </p:pic>
      <p:pic>
        <p:nvPicPr>
          <p:cNvPr id="19" name="Picture 18" descr="A blue and white sign&#10;&#10;Description automatically generated with low confidence">
            <a:extLst>
              <a:ext uri="{FF2B5EF4-FFF2-40B4-BE49-F238E27FC236}">
                <a16:creationId xmlns:a16="http://schemas.microsoft.com/office/drawing/2014/main" id="{90B826EF-EC23-774C-B953-2A3B7F62C3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290" y="8574829"/>
            <a:ext cx="1001564" cy="1198301"/>
          </a:xfrm>
          <a:prstGeom prst="rect">
            <a:avLst/>
          </a:prstGeom>
        </p:spPr>
      </p:pic>
      <p:grpSp>
        <p:nvGrpSpPr>
          <p:cNvPr id="18" name="Group 17">
            <a:extLst>
              <a:ext uri="{FF2B5EF4-FFF2-40B4-BE49-F238E27FC236}">
                <a16:creationId xmlns:a16="http://schemas.microsoft.com/office/drawing/2014/main" id="{2ABF956C-80E7-0245-AA6C-98EFD24B578D}"/>
              </a:ext>
            </a:extLst>
          </p:cNvPr>
          <p:cNvGrpSpPr/>
          <p:nvPr/>
        </p:nvGrpSpPr>
        <p:grpSpPr>
          <a:xfrm>
            <a:off x="1312579" y="8562089"/>
            <a:ext cx="2529171" cy="937036"/>
            <a:chOff x="1261782" y="8351783"/>
            <a:chExt cx="2529171" cy="937036"/>
          </a:xfrm>
        </p:grpSpPr>
        <p:sp>
          <p:nvSpPr>
            <p:cNvPr id="20" name="TextBox 19">
              <a:extLst>
                <a:ext uri="{FF2B5EF4-FFF2-40B4-BE49-F238E27FC236}">
                  <a16:creationId xmlns:a16="http://schemas.microsoft.com/office/drawing/2014/main" id="{AD585DFA-DD16-3344-90E2-9E26169EDED7}"/>
                </a:ext>
              </a:extLst>
            </p:cNvPr>
            <p:cNvSpPr txBox="1"/>
            <p:nvPr/>
          </p:nvSpPr>
          <p:spPr>
            <a:xfrm>
              <a:off x="1261782" y="8351783"/>
              <a:ext cx="2529170" cy="145859"/>
            </a:xfrm>
            <a:prstGeom prst="rect">
              <a:avLst/>
            </a:prstGeom>
            <a:noFill/>
          </p:spPr>
          <p:txBody>
            <a:bodyPr wrap="square" lIns="0" tIns="0" rIns="0" bIns="0" rtlCol="0" anchor="t" anchorCtr="0">
              <a:noAutofit/>
            </a:bodyPr>
            <a:lstStyle/>
            <a:p>
              <a:r>
                <a:rPr lang="en-US" sz="1400" spc="200" dirty="0">
                  <a:latin typeface="Tw Cen MT" panose="020B0602020104020603" pitchFamily="34" charset="77"/>
                </a:rPr>
                <a:t>ELIZABETH DOE</a:t>
              </a:r>
            </a:p>
          </p:txBody>
        </p:sp>
        <p:sp>
          <p:nvSpPr>
            <p:cNvPr id="21" name="TextBox 20">
              <a:extLst>
                <a:ext uri="{FF2B5EF4-FFF2-40B4-BE49-F238E27FC236}">
                  <a16:creationId xmlns:a16="http://schemas.microsoft.com/office/drawing/2014/main" id="{D98BA694-475C-384D-BD13-BE2D8069C023}"/>
                </a:ext>
              </a:extLst>
            </p:cNvPr>
            <p:cNvSpPr txBox="1"/>
            <p:nvPr/>
          </p:nvSpPr>
          <p:spPr>
            <a:xfrm>
              <a:off x="1261783" y="8573257"/>
              <a:ext cx="2529170" cy="145859"/>
            </a:xfrm>
            <a:prstGeom prst="rect">
              <a:avLst/>
            </a:prstGeom>
            <a:noFill/>
          </p:spPr>
          <p:txBody>
            <a:bodyPr wrap="square" lIns="0" tIns="0" rIns="0" bIns="0" rtlCol="0" anchor="t" anchorCtr="0">
              <a:noAutofit/>
            </a:bodyPr>
            <a:lstStyle/>
            <a:p>
              <a:r>
                <a:rPr lang="en-US" sz="1000" dirty="0">
                  <a:solidFill>
                    <a:schemeClr val="bg2">
                      <a:lumMod val="25000"/>
                    </a:schemeClr>
                  </a:solidFill>
                  <a:latin typeface="Arial" panose="020B0604020202020204" pitchFamily="34" charset="0"/>
                  <a:cs typeface="Arial" panose="020B0604020202020204" pitchFamily="34" charset="0"/>
                </a:rPr>
                <a:t>REALTOR® / BROKER</a:t>
              </a:r>
            </a:p>
          </p:txBody>
        </p:sp>
        <p:sp>
          <p:nvSpPr>
            <p:cNvPr id="22" name="TextBox 21">
              <a:extLst>
                <a:ext uri="{FF2B5EF4-FFF2-40B4-BE49-F238E27FC236}">
                  <a16:creationId xmlns:a16="http://schemas.microsoft.com/office/drawing/2014/main" id="{B3802F5F-E4DE-FE4D-A7AD-810BBBCB4377}"/>
                </a:ext>
              </a:extLst>
            </p:cNvPr>
            <p:cNvSpPr txBox="1"/>
            <p:nvPr/>
          </p:nvSpPr>
          <p:spPr>
            <a:xfrm>
              <a:off x="1261782" y="8763735"/>
              <a:ext cx="2529170" cy="525084"/>
            </a:xfrm>
            <a:prstGeom prst="rect">
              <a:avLst/>
            </a:prstGeom>
            <a:noFill/>
          </p:spPr>
          <p:txBody>
            <a:bodyPr wrap="square" lIns="0" tIns="0" rIns="0" bIns="0" rtlCol="0" anchor="t" anchorCtr="0">
              <a:noAutofit/>
            </a:bodyPr>
            <a:lstStyle/>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C.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O.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AGENTNAME@DOMAIN.COM</a:t>
              </a:r>
            </a:p>
          </p:txBody>
        </p:sp>
      </p:grpSp>
      <p:pic>
        <p:nvPicPr>
          <p:cNvPr id="23" name="Picture 22">
            <a:extLst>
              <a:ext uri="{FF2B5EF4-FFF2-40B4-BE49-F238E27FC236}">
                <a16:creationId xmlns:a16="http://schemas.microsoft.com/office/drawing/2014/main" id="{BDD76758-2D79-334A-BAA9-EA7C942301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162" y="8587929"/>
            <a:ext cx="701926" cy="873994"/>
          </a:xfrm>
          <a:prstGeom prst="rect">
            <a:avLst/>
          </a:prstGeom>
        </p:spPr>
      </p:pic>
      <p:grpSp>
        <p:nvGrpSpPr>
          <p:cNvPr id="25" name="Group 24">
            <a:extLst>
              <a:ext uri="{FF2B5EF4-FFF2-40B4-BE49-F238E27FC236}">
                <a16:creationId xmlns:a16="http://schemas.microsoft.com/office/drawing/2014/main" id="{E9DE5EB0-516B-274C-A548-909862F10A0A}"/>
              </a:ext>
            </a:extLst>
          </p:cNvPr>
          <p:cNvGrpSpPr/>
          <p:nvPr/>
        </p:nvGrpSpPr>
        <p:grpSpPr>
          <a:xfrm>
            <a:off x="431808" y="9601408"/>
            <a:ext cx="5529513" cy="202460"/>
            <a:chOff x="431808" y="9558876"/>
            <a:chExt cx="5529513" cy="202460"/>
          </a:xfrm>
        </p:grpSpPr>
        <p:sp>
          <p:nvSpPr>
            <p:cNvPr id="26" name="TextBox 25">
              <a:extLst>
                <a:ext uri="{FF2B5EF4-FFF2-40B4-BE49-F238E27FC236}">
                  <a16:creationId xmlns:a16="http://schemas.microsoft.com/office/drawing/2014/main" id="{555BF6B5-2A82-F644-BCF5-8B9D1F23C863}"/>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27" name="Picture 26">
              <a:extLst>
                <a:ext uri="{FF2B5EF4-FFF2-40B4-BE49-F238E27FC236}">
                  <a16:creationId xmlns:a16="http://schemas.microsoft.com/office/drawing/2014/main" id="{A0BF6393-8699-8D43-BCE8-EB55840D6A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28" name="Picture 27">
              <a:extLst>
                <a:ext uri="{FF2B5EF4-FFF2-40B4-BE49-F238E27FC236}">
                  <a16:creationId xmlns:a16="http://schemas.microsoft.com/office/drawing/2014/main" id="{F856020C-CADD-5E45-834D-FC586DBB65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spTree>
    <p:extLst>
      <p:ext uri="{BB962C8B-B14F-4D97-AF65-F5344CB8AC3E}">
        <p14:creationId xmlns:p14="http://schemas.microsoft.com/office/powerpoint/2010/main" val="754975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FC00FEA-0C50-6444-B9DD-585BF34F801A}"/>
              </a:ext>
            </a:extLst>
          </p:cNvPr>
          <p:cNvGrpSpPr/>
          <p:nvPr/>
        </p:nvGrpSpPr>
        <p:grpSpPr>
          <a:xfrm>
            <a:off x="1200150" y="5383696"/>
            <a:ext cx="5372100" cy="1197928"/>
            <a:chOff x="1155700" y="5410200"/>
            <a:chExt cx="5372100" cy="1197928"/>
          </a:xfrm>
        </p:grpSpPr>
        <p:sp>
          <p:nvSpPr>
            <p:cNvPr id="5" name="TextBox 4">
              <a:extLst>
                <a:ext uri="{FF2B5EF4-FFF2-40B4-BE49-F238E27FC236}">
                  <a16:creationId xmlns:a16="http://schemas.microsoft.com/office/drawing/2014/main" id="{EC1561BA-8A95-B744-B58C-EA58C80C4763}"/>
                </a:ext>
              </a:extLst>
            </p:cNvPr>
            <p:cNvSpPr txBox="1"/>
            <p:nvPr/>
          </p:nvSpPr>
          <p:spPr>
            <a:xfrm>
              <a:off x="1155700" y="5410200"/>
              <a:ext cx="5372100" cy="369332"/>
            </a:xfrm>
            <a:prstGeom prst="rect">
              <a:avLst/>
            </a:prstGeom>
            <a:noFill/>
          </p:spPr>
          <p:txBody>
            <a:bodyPr wrap="square" lIns="0" tIns="0" rIns="0" bIns="0" rtlCol="0" anchor="ctr" anchorCtr="1">
              <a:noAutofit/>
            </a:bodyPr>
            <a:lstStyle/>
            <a:p>
              <a:r>
                <a:rPr lang="en-US" spc="300" dirty="0">
                  <a:solidFill>
                    <a:schemeClr val="bg1"/>
                  </a:solidFill>
                  <a:latin typeface="Tw Cen MT" panose="020B0602020104020603" pitchFamily="34" charset="77"/>
                </a:rPr>
                <a:t>HOME PREPARATION PLAN</a:t>
              </a:r>
            </a:p>
          </p:txBody>
        </p:sp>
        <p:sp>
          <p:nvSpPr>
            <p:cNvPr id="6" name="TextBox 5">
              <a:extLst>
                <a:ext uri="{FF2B5EF4-FFF2-40B4-BE49-F238E27FC236}">
                  <a16:creationId xmlns:a16="http://schemas.microsoft.com/office/drawing/2014/main" id="{8EB66631-DE40-AC48-9FCD-D91735694F38}"/>
                </a:ext>
              </a:extLst>
            </p:cNvPr>
            <p:cNvSpPr txBox="1"/>
            <p:nvPr/>
          </p:nvSpPr>
          <p:spPr>
            <a:xfrm>
              <a:off x="1155700" y="5953590"/>
              <a:ext cx="5372100" cy="369332"/>
            </a:xfrm>
            <a:prstGeom prst="rect">
              <a:avLst/>
            </a:prstGeom>
            <a:noFill/>
          </p:spPr>
          <p:txBody>
            <a:bodyPr wrap="square" lIns="0" tIns="0" rIns="0" bIns="0" rtlCol="0" anchor="ctr" anchorCtr="1">
              <a:noAutofit/>
            </a:bodyPr>
            <a:lstStyle/>
            <a:p>
              <a:r>
                <a:rPr lang="en-US" sz="1400" i="1" dirty="0">
                  <a:solidFill>
                    <a:schemeClr val="bg1"/>
                  </a:solidFill>
                  <a:latin typeface="Times" pitchFamily="2" charset="0"/>
                </a:rPr>
                <a:t>Prepared Exclusively for</a:t>
              </a:r>
            </a:p>
          </p:txBody>
        </p:sp>
        <p:sp>
          <p:nvSpPr>
            <p:cNvPr id="7" name="TextBox 6">
              <a:extLst>
                <a:ext uri="{FF2B5EF4-FFF2-40B4-BE49-F238E27FC236}">
                  <a16:creationId xmlns:a16="http://schemas.microsoft.com/office/drawing/2014/main" id="{37D01E99-BFD4-F343-97FE-62623DECC457}"/>
                </a:ext>
              </a:extLst>
            </p:cNvPr>
            <p:cNvSpPr txBox="1"/>
            <p:nvPr/>
          </p:nvSpPr>
          <p:spPr>
            <a:xfrm>
              <a:off x="1155700" y="6238796"/>
              <a:ext cx="5372100" cy="369332"/>
            </a:xfrm>
            <a:prstGeom prst="rect">
              <a:avLst/>
            </a:prstGeom>
            <a:noFill/>
          </p:spPr>
          <p:txBody>
            <a:bodyPr wrap="square" lIns="0" tIns="0" rIns="0" bIns="0" rtlCol="0" anchor="ctr" anchorCtr="1">
              <a:noAutofit/>
            </a:bodyPr>
            <a:lstStyle/>
            <a:p>
              <a:r>
                <a:rPr lang="en-US" sz="1400" spc="300" dirty="0">
                  <a:solidFill>
                    <a:schemeClr val="bg1"/>
                  </a:solidFill>
                  <a:latin typeface="Tw Cen MT" panose="020B0602020104020603" pitchFamily="34" charset="77"/>
                </a:rPr>
                <a:t>1234 SOME STREET, CITY STATE</a:t>
              </a:r>
            </a:p>
          </p:txBody>
        </p:sp>
      </p:grpSp>
      <p:pic>
        <p:nvPicPr>
          <p:cNvPr id="4" name="Picture 3" descr="A picture containing text&#10;&#10;Description automatically generated">
            <a:extLst>
              <a:ext uri="{FF2B5EF4-FFF2-40B4-BE49-F238E27FC236}">
                <a16:creationId xmlns:a16="http://schemas.microsoft.com/office/drawing/2014/main" id="{2EA44031-7DE2-F74E-983C-114A763A8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9612" y="3205869"/>
            <a:ext cx="2393176" cy="1447724"/>
          </a:xfrm>
          <a:prstGeom prst="rect">
            <a:avLst/>
          </a:prstGeom>
        </p:spPr>
      </p:pic>
      <p:pic>
        <p:nvPicPr>
          <p:cNvPr id="19" name="Picture 18" descr="A blue and white sign&#10;&#10;Description automatically generated with low confidence">
            <a:extLst>
              <a:ext uri="{FF2B5EF4-FFF2-40B4-BE49-F238E27FC236}">
                <a16:creationId xmlns:a16="http://schemas.microsoft.com/office/drawing/2014/main" id="{90B826EF-EC23-774C-B953-2A3B7F62C3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290" y="8574829"/>
            <a:ext cx="1001564" cy="1198301"/>
          </a:xfrm>
          <a:prstGeom prst="rect">
            <a:avLst/>
          </a:prstGeom>
        </p:spPr>
      </p:pic>
      <p:grpSp>
        <p:nvGrpSpPr>
          <p:cNvPr id="18" name="Group 17">
            <a:extLst>
              <a:ext uri="{FF2B5EF4-FFF2-40B4-BE49-F238E27FC236}">
                <a16:creationId xmlns:a16="http://schemas.microsoft.com/office/drawing/2014/main" id="{2ABF956C-80E7-0245-AA6C-98EFD24B578D}"/>
              </a:ext>
            </a:extLst>
          </p:cNvPr>
          <p:cNvGrpSpPr/>
          <p:nvPr/>
        </p:nvGrpSpPr>
        <p:grpSpPr>
          <a:xfrm>
            <a:off x="1312579" y="8562089"/>
            <a:ext cx="2529171" cy="937036"/>
            <a:chOff x="1261782" y="8351783"/>
            <a:chExt cx="2529171" cy="937036"/>
          </a:xfrm>
        </p:grpSpPr>
        <p:sp>
          <p:nvSpPr>
            <p:cNvPr id="20" name="TextBox 19">
              <a:extLst>
                <a:ext uri="{FF2B5EF4-FFF2-40B4-BE49-F238E27FC236}">
                  <a16:creationId xmlns:a16="http://schemas.microsoft.com/office/drawing/2014/main" id="{AD585DFA-DD16-3344-90E2-9E26169EDED7}"/>
                </a:ext>
              </a:extLst>
            </p:cNvPr>
            <p:cNvSpPr txBox="1"/>
            <p:nvPr/>
          </p:nvSpPr>
          <p:spPr>
            <a:xfrm>
              <a:off x="1261782" y="8351783"/>
              <a:ext cx="2529170" cy="145859"/>
            </a:xfrm>
            <a:prstGeom prst="rect">
              <a:avLst/>
            </a:prstGeom>
            <a:noFill/>
          </p:spPr>
          <p:txBody>
            <a:bodyPr wrap="square" lIns="0" tIns="0" rIns="0" bIns="0" rtlCol="0" anchor="t" anchorCtr="0">
              <a:noAutofit/>
            </a:bodyPr>
            <a:lstStyle/>
            <a:p>
              <a:r>
                <a:rPr lang="en-US" sz="1400" spc="200" dirty="0">
                  <a:latin typeface="Tw Cen MT" panose="020B0602020104020603" pitchFamily="34" charset="77"/>
                </a:rPr>
                <a:t>ELIZABETH DOE</a:t>
              </a:r>
            </a:p>
          </p:txBody>
        </p:sp>
        <p:sp>
          <p:nvSpPr>
            <p:cNvPr id="21" name="TextBox 20">
              <a:extLst>
                <a:ext uri="{FF2B5EF4-FFF2-40B4-BE49-F238E27FC236}">
                  <a16:creationId xmlns:a16="http://schemas.microsoft.com/office/drawing/2014/main" id="{D98BA694-475C-384D-BD13-BE2D8069C023}"/>
                </a:ext>
              </a:extLst>
            </p:cNvPr>
            <p:cNvSpPr txBox="1"/>
            <p:nvPr/>
          </p:nvSpPr>
          <p:spPr>
            <a:xfrm>
              <a:off x="1261783" y="8573257"/>
              <a:ext cx="2529170" cy="145859"/>
            </a:xfrm>
            <a:prstGeom prst="rect">
              <a:avLst/>
            </a:prstGeom>
            <a:noFill/>
          </p:spPr>
          <p:txBody>
            <a:bodyPr wrap="square" lIns="0" tIns="0" rIns="0" bIns="0" rtlCol="0" anchor="t" anchorCtr="0">
              <a:noAutofit/>
            </a:bodyPr>
            <a:lstStyle/>
            <a:p>
              <a:r>
                <a:rPr lang="en-US" sz="1000" dirty="0">
                  <a:solidFill>
                    <a:schemeClr val="bg2">
                      <a:lumMod val="25000"/>
                    </a:schemeClr>
                  </a:solidFill>
                  <a:latin typeface="Arial" panose="020B0604020202020204" pitchFamily="34" charset="0"/>
                  <a:cs typeface="Arial" panose="020B0604020202020204" pitchFamily="34" charset="0"/>
                </a:rPr>
                <a:t>REALTOR® / BROKER</a:t>
              </a:r>
            </a:p>
          </p:txBody>
        </p:sp>
        <p:sp>
          <p:nvSpPr>
            <p:cNvPr id="22" name="TextBox 21">
              <a:extLst>
                <a:ext uri="{FF2B5EF4-FFF2-40B4-BE49-F238E27FC236}">
                  <a16:creationId xmlns:a16="http://schemas.microsoft.com/office/drawing/2014/main" id="{B3802F5F-E4DE-FE4D-A7AD-810BBBCB4377}"/>
                </a:ext>
              </a:extLst>
            </p:cNvPr>
            <p:cNvSpPr txBox="1"/>
            <p:nvPr/>
          </p:nvSpPr>
          <p:spPr>
            <a:xfrm>
              <a:off x="1261782" y="8763735"/>
              <a:ext cx="2529170" cy="525084"/>
            </a:xfrm>
            <a:prstGeom prst="rect">
              <a:avLst/>
            </a:prstGeom>
            <a:noFill/>
          </p:spPr>
          <p:txBody>
            <a:bodyPr wrap="square" lIns="0" tIns="0" rIns="0" bIns="0" rtlCol="0" anchor="t" anchorCtr="0">
              <a:noAutofit/>
            </a:bodyPr>
            <a:lstStyle/>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C.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O.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AGENTNAME@DOMAIN.COM</a:t>
              </a:r>
            </a:p>
          </p:txBody>
        </p:sp>
      </p:grpSp>
      <p:pic>
        <p:nvPicPr>
          <p:cNvPr id="23" name="Picture 22">
            <a:extLst>
              <a:ext uri="{FF2B5EF4-FFF2-40B4-BE49-F238E27FC236}">
                <a16:creationId xmlns:a16="http://schemas.microsoft.com/office/drawing/2014/main" id="{BDD76758-2D79-334A-BAA9-EA7C942301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162" y="8587929"/>
            <a:ext cx="701926" cy="873994"/>
          </a:xfrm>
          <a:prstGeom prst="rect">
            <a:avLst/>
          </a:prstGeom>
        </p:spPr>
      </p:pic>
      <p:grpSp>
        <p:nvGrpSpPr>
          <p:cNvPr id="25" name="Group 24">
            <a:extLst>
              <a:ext uri="{FF2B5EF4-FFF2-40B4-BE49-F238E27FC236}">
                <a16:creationId xmlns:a16="http://schemas.microsoft.com/office/drawing/2014/main" id="{E9DE5EB0-516B-274C-A548-909862F10A0A}"/>
              </a:ext>
            </a:extLst>
          </p:cNvPr>
          <p:cNvGrpSpPr/>
          <p:nvPr/>
        </p:nvGrpSpPr>
        <p:grpSpPr>
          <a:xfrm>
            <a:off x="431808" y="9601408"/>
            <a:ext cx="5529513" cy="202460"/>
            <a:chOff x="431808" y="9558876"/>
            <a:chExt cx="5529513" cy="202460"/>
          </a:xfrm>
        </p:grpSpPr>
        <p:sp>
          <p:nvSpPr>
            <p:cNvPr id="26" name="TextBox 25">
              <a:extLst>
                <a:ext uri="{FF2B5EF4-FFF2-40B4-BE49-F238E27FC236}">
                  <a16:creationId xmlns:a16="http://schemas.microsoft.com/office/drawing/2014/main" id="{555BF6B5-2A82-F644-BCF5-8B9D1F23C863}"/>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27" name="Picture 26">
              <a:extLst>
                <a:ext uri="{FF2B5EF4-FFF2-40B4-BE49-F238E27FC236}">
                  <a16:creationId xmlns:a16="http://schemas.microsoft.com/office/drawing/2014/main" id="{A0BF6393-8699-8D43-BCE8-EB55840D6A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28" name="Picture 27">
              <a:extLst>
                <a:ext uri="{FF2B5EF4-FFF2-40B4-BE49-F238E27FC236}">
                  <a16:creationId xmlns:a16="http://schemas.microsoft.com/office/drawing/2014/main" id="{F856020C-CADD-5E45-834D-FC586DBB65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grpSp>
        <p:nvGrpSpPr>
          <p:cNvPr id="2" name="Group 1">
            <a:extLst>
              <a:ext uri="{FF2B5EF4-FFF2-40B4-BE49-F238E27FC236}">
                <a16:creationId xmlns:a16="http://schemas.microsoft.com/office/drawing/2014/main" id="{157584D6-19BB-D5F9-8A2B-BCD5699C438B}"/>
              </a:ext>
            </a:extLst>
          </p:cNvPr>
          <p:cNvGrpSpPr/>
          <p:nvPr/>
        </p:nvGrpSpPr>
        <p:grpSpPr>
          <a:xfrm>
            <a:off x="4008240" y="8562089"/>
            <a:ext cx="2529171" cy="937036"/>
            <a:chOff x="1261782" y="8351783"/>
            <a:chExt cx="2529171" cy="937036"/>
          </a:xfrm>
        </p:grpSpPr>
        <p:sp>
          <p:nvSpPr>
            <p:cNvPr id="3" name="TextBox 2">
              <a:extLst>
                <a:ext uri="{FF2B5EF4-FFF2-40B4-BE49-F238E27FC236}">
                  <a16:creationId xmlns:a16="http://schemas.microsoft.com/office/drawing/2014/main" id="{0A4D1838-4E61-DFE9-8363-8460B72CAE69}"/>
                </a:ext>
              </a:extLst>
            </p:cNvPr>
            <p:cNvSpPr txBox="1"/>
            <p:nvPr/>
          </p:nvSpPr>
          <p:spPr>
            <a:xfrm>
              <a:off x="1261782" y="8351783"/>
              <a:ext cx="2529170" cy="145859"/>
            </a:xfrm>
            <a:prstGeom prst="rect">
              <a:avLst/>
            </a:prstGeom>
            <a:noFill/>
          </p:spPr>
          <p:txBody>
            <a:bodyPr wrap="square" lIns="0" tIns="0" rIns="0" bIns="0" rtlCol="0" anchor="t" anchorCtr="0">
              <a:noAutofit/>
            </a:bodyPr>
            <a:lstStyle/>
            <a:p>
              <a:r>
                <a:rPr lang="en-US" sz="1400" spc="200" dirty="0">
                  <a:latin typeface="Tw Cen MT" panose="020B0602020104020603" pitchFamily="34" charset="77"/>
                </a:rPr>
                <a:t>ELIZABETH DOE</a:t>
              </a:r>
            </a:p>
          </p:txBody>
        </p:sp>
        <p:sp>
          <p:nvSpPr>
            <p:cNvPr id="8" name="TextBox 7">
              <a:extLst>
                <a:ext uri="{FF2B5EF4-FFF2-40B4-BE49-F238E27FC236}">
                  <a16:creationId xmlns:a16="http://schemas.microsoft.com/office/drawing/2014/main" id="{9A2FBCA9-7AA2-F2B6-C124-5801AD1709C8}"/>
                </a:ext>
              </a:extLst>
            </p:cNvPr>
            <p:cNvSpPr txBox="1"/>
            <p:nvPr/>
          </p:nvSpPr>
          <p:spPr>
            <a:xfrm>
              <a:off x="1261783" y="8573257"/>
              <a:ext cx="2529170" cy="145859"/>
            </a:xfrm>
            <a:prstGeom prst="rect">
              <a:avLst/>
            </a:prstGeom>
            <a:noFill/>
          </p:spPr>
          <p:txBody>
            <a:bodyPr wrap="square" lIns="0" tIns="0" rIns="0" bIns="0" rtlCol="0" anchor="t" anchorCtr="0">
              <a:noAutofit/>
            </a:bodyPr>
            <a:lstStyle/>
            <a:p>
              <a:r>
                <a:rPr lang="en-US" sz="1000" dirty="0">
                  <a:solidFill>
                    <a:schemeClr val="bg2">
                      <a:lumMod val="25000"/>
                    </a:schemeClr>
                  </a:solidFill>
                  <a:latin typeface="Arial" panose="020B0604020202020204" pitchFamily="34" charset="0"/>
                  <a:cs typeface="Arial" panose="020B0604020202020204" pitchFamily="34" charset="0"/>
                </a:rPr>
                <a:t>REALTOR® / BROKER</a:t>
              </a:r>
            </a:p>
          </p:txBody>
        </p:sp>
        <p:sp>
          <p:nvSpPr>
            <p:cNvPr id="9" name="TextBox 8">
              <a:extLst>
                <a:ext uri="{FF2B5EF4-FFF2-40B4-BE49-F238E27FC236}">
                  <a16:creationId xmlns:a16="http://schemas.microsoft.com/office/drawing/2014/main" id="{92C98D4F-AAAE-1756-C3D7-70F530168828}"/>
                </a:ext>
              </a:extLst>
            </p:cNvPr>
            <p:cNvSpPr txBox="1"/>
            <p:nvPr/>
          </p:nvSpPr>
          <p:spPr>
            <a:xfrm>
              <a:off x="1261782" y="8763735"/>
              <a:ext cx="2529170" cy="525084"/>
            </a:xfrm>
            <a:prstGeom prst="rect">
              <a:avLst/>
            </a:prstGeom>
            <a:noFill/>
          </p:spPr>
          <p:txBody>
            <a:bodyPr wrap="square" lIns="0" tIns="0" rIns="0" bIns="0" rtlCol="0" anchor="t" anchorCtr="0">
              <a:noAutofit/>
            </a:bodyPr>
            <a:lstStyle/>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C.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O. 000.000.0000</a:t>
              </a:r>
            </a:p>
            <a:p>
              <a:pPr>
                <a:lnSpc>
                  <a:spcPts val="1320"/>
                </a:lnSpc>
              </a:pPr>
              <a:r>
                <a:rPr lang="en-US" sz="800" dirty="0">
                  <a:solidFill>
                    <a:schemeClr val="bg2">
                      <a:lumMod val="25000"/>
                    </a:schemeClr>
                  </a:solidFill>
                  <a:latin typeface="Arial" panose="020B0604020202020204" pitchFamily="34" charset="0"/>
                  <a:cs typeface="Arial" panose="020B0604020202020204" pitchFamily="34" charset="0"/>
                </a:rPr>
                <a:t>AGENTNAME@DOMAIN.COM</a:t>
              </a:r>
            </a:p>
          </p:txBody>
        </p:sp>
      </p:grpSp>
      <p:pic>
        <p:nvPicPr>
          <p:cNvPr id="10" name="Picture 9">
            <a:extLst>
              <a:ext uri="{FF2B5EF4-FFF2-40B4-BE49-F238E27FC236}">
                <a16:creationId xmlns:a16="http://schemas.microsoft.com/office/drawing/2014/main" id="{314F50B4-92F8-7A0D-2CF0-01C12A86E8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9823" y="8587929"/>
            <a:ext cx="701926" cy="873994"/>
          </a:xfrm>
          <a:prstGeom prst="rect">
            <a:avLst/>
          </a:prstGeom>
        </p:spPr>
      </p:pic>
    </p:spTree>
    <p:extLst>
      <p:ext uri="{BB962C8B-B14F-4D97-AF65-F5344CB8AC3E}">
        <p14:creationId xmlns:p14="http://schemas.microsoft.com/office/powerpoint/2010/main" val="2063940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85FC5B-D95D-4846-A5D1-B220AD35D162}"/>
              </a:ext>
            </a:extLst>
          </p:cNvPr>
          <p:cNvSpPr txBox="1"/>
          <p:nvPr/>
        </p:nvSpPr>
        <p:spPr>
          <a:xfrm>
            <a:off x="0" y="8117407"/>
            <a:ext cx="7772400" cy="369332"/>
          </a:xfrm>
          <a:prstGeom prst="rect">
            <a:avLst/>
          </a:prstGeom>
          <a:solidFill>
            <a:schemeClr val="bg2">
              <a:lumMod val="75000"/>
            </a:schemeClr>
          </a:solidFill>
        </p:spPr>
        <p:txBody>
          <a:bodyPr wrap="square" lIns="0" tIns="0" rIns="0" bIns="0" rtlCol="0" anchor="ctr" anchorCtr="1">
            <a:noAutofit/>
          </a:bodyPr>
          <a:lstStyle/>
          <a:p>
            <a:r>
              <a:rPr lang="en-US" sz="1400" i="1" dirty="0">
                <a:solidFill>
                  <a:schemeClr val="bg1"/>
                </a:solidFill>
                <a:latin typeface="Times" pitchFamily="2" charset="0"/>
              </a:rPr>
              <a:t>Prepared by</a:t>
            </a:r>
          </a:p>
        </p:txBody>
      </p:sp>
      <p:sp>
        <p:nvSpPr>
          <p:cNvPr id="7" name="TextBox 6">
            <a:extLst>
              <a:ext uri="{FF2B5EF4-FFF2-40B4-BE49-F238E27FC236}">
                <a16:creationId xmlns:a16="http://schemas.microsoft.com/office/drawing/2014/main" id="{5BA4AA30-4EBF-BC4E-8995-DFA4C270439F}"/>
              </a:ext>
            </a:extLst>
          </p:cNvPr>
          <p:cNvSpPr txBox="1"/>
          <p:nvPr/>
        </p:nvSpPr>
        <p:spPr>
          <a:xfrm>
            <a:off x="387350" y="1719660"/>
            <a:ext cx="6997700" cy="369332"/>
          </a:xfrm>
          <a:prstGeom prst="rect">
            <a:avLst/>
          </a:prstGeom>
          <a:noFill/>
        </p:spPr>
        <p:txBody>
          <a:bodyPr wrap="square" lIns="0" tIns="0" rIns="0" bIns="0" rtlCol="0" anchor="ctr" anchorCtr="1">
            <a:noAutofit/>
          </a:bodyPr>
          <a:lstStyle/>
          <a:p>
            <a:r>
              <a:rPr lang="en-US" spc="300" dirty="0">
                <a:solidFill>
                  <a:schemeClr val="bg1"/>
                </a:solidFill>
                <a:latin typeface="Tw Cen MT" panose="020B0602020104020603" pitchFamily="34" charset="77"/>
              </a:rPr>
              <a:t>1234 SOME STREET, CITY STATE</a:t>
            </a:r>
          </a:p>
        </p:txBody>
      </p:sp>
      <p:sp>
        <p:nvSpPr>
          <p:cNvPr id="8" name="TextBox 7">
            <a:extLst>
              <a:ext uri="{FF2B5EF4-FFF2-40B4-BE49-F238E27FC236}">
                <a16:creationId xmlns:a16="http://schemas.microsoft.com/office/drawing/2014/main" id="{0AA7EB99-14E2-C740-8308-90C95DD58C94}"/>
              </a:ext>
            </a:extLst>
          </p:cNvPr>
          <p:cNvSpPr txBox="1"/>
          <p:nvPr/>
        </p:nvSpPr>
        <p:spPr>
          <a:xfrm>
            <a:off x="1200150" y="1522294"/>
            <a:ext cx="5372100" cy="197366"/>
          </a:xfrm>
          <a:prstGeom prst="rect">
            <a:avLst/>
          </a:prstGeom>
          <a:noFill/>
        </p:spPr>
        <p:txBody>
          <a:bodyPr wrap="square" lIns="0" tIns="0" rIns="0" bIns="0" rtlCol="0" anchor="ctr" anchorCtr="1">
            <a:noAutofit/>
          </a:bodyPr>
          <a:lstStyle/>
          <a:p>
            <a:r>
              <a:rPr lang="en-US" sz="1100" spc="150" dirty="0">
                <a:solidFill>
                  <a:schemeClr val="bg1">
                    <a:lumMod val="85000"/>
                  </a:schemeClr>
                </a:solidFill>
                <a:latin typeface="Arial" panose="020B0604020202020204" pitchFamily="34" charset="0"/>
                <a:cs typeface="Arial" panose="020B0604020202020204" pitchFamily="34" charset="0"/>
              </a:rPr>
              <a:t>SUMMARY</a:t>
            </a: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3</a:t>
            </a:fld>
            <a:endParaRPr lang="en-US" sz="900" dirty="0">
              <a:solidFill>
                <a:schemeClr val="bg1">
                  <a:lumMod val="8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B2F68F0-91E6-9742-8BE1-DCC9ECCF1B5A}"/>
              </a:ext>
            </a:extLst>
          </p:cNvPr>
          <p:cNvSpPr txBox="1"/>
          <p:nvPr/>
        </p:nvSpPr>
        <p:spPr>
          <a:xfrm>
            <a:off x="1200150" y="4985751"/>
            <a:ext cx="5372100" cy="369332"/>
          </a:xfrm>
          <a:prstGeom prst="rect">
            <a:avLst/>
          </a:prstGeom>
          <a:noFill/>
        </p:spPr>
        <p:txBody>
          <a:bodyPr wrap="square" lIns="0" tIns="0" rIns="0" bIns="0" rtlCol="0" anchor="ctr" anchorCtr="1">
            <a:noAutofit/>
          </a:bodyPr>
          <a:lstStyle/>
          <a:p>
            <a:r>
              <a:rPr lang="en-US" sz="2400" spc="200" dirty="0">
                <a:latin typeface="Tw Cen MT" panose="020B0602020104020603" pitchFamily="34" charset="77"/>
              </a:rPr>
              <a:t>GENERAL TIPS:</a:t>
            </a:r>
          </a:p>
        </p:txBody>
      </p:sp>
      <p:sp>
        <p:nvSpPr>
          <p:cNvPr id="14" name="TextBox 13">
            <a:extLst>
              <a:ext uri="{FF2B5EF4-FFF2-40B4-BE49-F238E27FC236}">
                <a16:creationId xmlns:a16="http://schemas.microsoft.com/office/drawing/2014/main" id="{9F16D675-A26F-D44F-8592-AD4D79F4293B}"/>
              </a:ext>
            </a:extLst>
          </p:cNvPr>
          <p:cNvSpPr txBox="1"/>
          <p:nvPr/>
        </p:nvSpPr>
        <p:spPr>
          <a:xfrm>
            <a:off x="996952" y="5567587"/>
            <a:ext cx="5778496" cy="2068977"/>
          </a:xfrm>
          <a:prstGeom prst="rect">
            <a:avLst/>
          </a:prstGeom>
          <a:noFill/>
        </p:spPr>
        <p:txBody>
          <a:bodyPr wrap="square" lIns="0" tIns="0" rIns="0" bIns="0" numCol="2" spcCol="365760" rtlCol="0" anchor="t" anchorCtr="0">
            <a:noAutofit/>
          </a:bodyPr>
          <a:lstStyle/>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Ensure that the exterior of your home, from curb and gutter to sidewalks are clean and weed-free</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Make your front door stand out with a fresh coat of paint</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Update yard and porch light fixtures</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Have any needed roof repairs made</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Keep lawn and landscaping in top shape</a:t>
            </a:r>
          </a:p>
          <a:p>
            <a:pPr marL="171450" indent="-171450">
              <a:spcAft>
                <a:spcPts val="600"/>
              </a:spcAft>
              <a:buClr>
                <a:schemeClr val="accent1">
                  <a:lumMod val="60000"/>
                  <a:lumOff val="40000"/>
                </a:schemeClr>
              </a:buClr>
              <a:buFont typeface="System Font Regular"/>
              <a:buChar char="★"/>
            </a:pPr>
            <a:endParaRPr lang="en-US" sz="1100" dirty="0">
              <a:solidFill>
                <a:schemeClr val="bg2">
                  <a:lumMod val="25000"/>
                </a:schemeClr>
              </a:solidFill>
              <a:latin typeface="Arial" panose="020B0604020202020204" pitchFamily="34" charset="0"/>
              <a:cs typeface="Arial" panose="020B0604020202020204" pitchFamily="34" charset="0"/>
            </a:endParaRPr>
          </a:p>
          <a:p>
            <a:pPr marL="171450" indent="-171450">
              <a:spcAft>
                <a:spcPts val="600"/>
              </a:spcAft>
              <a:buClr>
                <a:schemeClr val="accent1">
                  <a:lumMod val="60000"/>
                  <a:lumOff val="40000"/>
                </a:schemeClr>
              </a:buClr>
              <a:buFont typeface="System Font Regular"/>
              <a:buChar char="★"/>
            </a:pPr>
            <a:endParaRPr lang="en-US" sz="1100" dirty="0">
              <a:solidFill>
                <a:schemeClr val="bg2">
                  <a:lumMod val="25000"/>
                </a:schemeClr>
              </a:solidFill>
              <a:latin typeface="Arial" panose="020B0604020202020204" pitchFamily="34" charset="0"/>
              <a:cs typeface="Arial" panose="020B0604020202020204" pitchFamily="34" charset="0"/>
            </a:endParaRPr>
          </a:p>
          <a:p>
            <a:pPr marL="171450" indent="-171450">
              <a:spcAft>
                <a:spcPts val="600"/>
              </a:spcAft>
              <a:buClr>
                <a:schemeClr val="accent1">
                  <a:lumMod val="60000"/>
                  <a:lumOff val="40000"/>
                </a:schemeClr>
              </a:buClr>
              <a:buFont typeface="System Font Regular"/>
              <a:buChar char="★"/>
            </a:pPr>
            <a:endParaRPr lang="en-US" sz="1100" dirty="0">
              <a:solidFill>
                <a:schemeClr val="bg2">
                  <a:lumMod val="25000"/>
                </a:schemeClr>
              </a:solidFill>
              <a:latin typeface="Arial" panose="020B0604020202020204" pitchFamily="34" charset="0"/>
              <a:cs typeface="Arial" panose="020B0604020202020204" pitchFamily="34" charset="0"/>
            </a:endParaRPr>
          </a:p>
          <a:p>
            <a:pPr marL="171450" indent="-171450">
              <a:spcAft>
                <a:spcPts val="600"/>
              </a:spcAft>
              <a:buClr>
                <a:schemeClr val="accent1">
                  <a:lumMod val="60000"/>
                  <a:lumOff val="40000"/>
                </a:schemeClr>
              </a:buClr>
              <a:buFont typeface="System Font Regular"/>
              <a:buChar char="★"/>
            </a:pPr>
            <a:endParaRPr lang="en-US" sz="1100" dirty="0">
              <a:solidFill>
                <a:schemeClr val="bg2">
                  <a:lumMod val="25000"/>
                </a:schemeClr>
              </a:solidFill>
              <a:latin typeface="Arial" panose="020B0604020202020204" pitchFamily="34" charset="0"/>
              <a:cs typeface="Arial" panose="020B0604020202020204" pitchFamily="34" charset="0"/>
            </a:endParaRP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Clean or replace gutters and downspouts</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Reseal a faded or stained driveway</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Have decks and patios professionally cleaned </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Fix squeaky gates and peeling fences</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Clean windows</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Remove or roll up garden hoses</a:t>
            </a:r>
          </a:p>
          <a:p>
            <a:pPr marL="171450" indent="-171450">
              <a:spcAft>
                <a:spcPts val="600"/>
              </a:spcAft>
              <a:buClr>
                <a:schemeClr val="accent1">
                  <a:lumMod val="60000"/>
                  <a:lumOff val="40000"/>
                </a:schemeClr>
              </a:buClr>
              <a:buFont typeface="System Font Regular"/>
              <a:buChar char="★"/>
            </a:pPr>
            <a:r>
              <a:rPr lang="en-US" sz="1100" dirty="0">
                <a:solidFill>
                  <a:schemeClr val="bg2">
                    <a:lumMod val="25000"/>
                  </a:schemeClr>
                </a:solidFill>
                <a:latin typeface="Arial" panose="020B0604020202020204" pitchFamily="34" charset="0"/>
                <a:cs typeface="Arial" panose="020B0604020202020204" pitchFamily="34" charset="0"/>
              </a:rPr>
              <a:t>Stowe garbage cans out of sight</a:t>
            </a:r>
          </a:p>
          <a:p>
            <a:pPr marL="171450" indent="-171450">
              <a:spcAft>
                <a:spcPts val="600"/>
              </a:spcAft>
              <a:buClr>
                <a:schemeClr val="accent1">
                  <a:lumMod val="60000"/>
                  <a:lumOff val="40000"/>
                </a:schemeClr>
              </a:buClr>
              <a:buFont typeface="System Font Regular"/>
              <a:buChar char="★"/>
            </a:pPr>
            <a:endParaRPr lang="en-US" sz="1100" dirty="0">
              <a:solidFill>
                <a:schemeClr val="bg2">
                  <a:lumMod val="25000"/>
                </a:schemeClr>
              </a:solidFill>
              <a:latin typeface="Arial" panose="020B0604020202020204" pitchFamily="34" charset="0"/>
              <a:cs typeface="Arial" panose="020B0604020202020204" pitchFamily="34" charset="0"/>
            </a:endParaRPr>
          </a:p>
          <a:p>
            <a:pPr marL="171450" indent="-171450">
              <a:spcAft>
                <a:spcPts val="600"/>
              </a:spcAft>
              <a:buClr>
                <a:schemeClr val="accent1">
                  <a:lumMod val="60000"/>
                  <a:lumOff val="40000"/>
                </a:schemeClr>
              </a:buClr>
              <a:buFont typeface="System Font Regular"/>
              <a:buChar char="★"/>
            </a:pPr>
            <a:endParaRPr lang="en-US" sz="1100" dirty="0">
              <a:solidFill>
                <a:schemeClr val="bg2">
                  <a:lumMod val="25000"/>
                </a:schemeClr>
              </a:solidFill>
              <a:latin typeface="Arial" panose="020B0604020202020204" pitchFamily="34" charset="0"/>
              <a:cs typeface="Arial" panose="020B0604020202020204" pitchFamily="34" charset="0"/>
            </a:endParaRPr>
          </a:p>
          <a:p>
            <a:pPr marL="171450" indent="-171450">
              <a:spcAft>
                <a:spcPts val="600"/>
              </a:spcAft>
              <a:buClr>
                <a:schemeClr val="accent1">
                  <a:lumMod val="60000"/>
                  <a:lumOff val="40000"/>
                </a:schemeClr>
              </a:buClr>
              <a:buFont typeface="System Font Regular"/>
              <a:buChar char="★"/>
            </a:pP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F719858-DECD-7E4E-B093-BC00D943A7A0}"/>
              </a:ext>
            </a:extLst>
          </p:cNvPr>
          <p:cNvSpPr txBox="1"/>
          <p:nvPr/>
        </p:nvSpPr>
        <p:spPr>
          <a:xfrm>
            <a:off x="1200150" y="2665524"/>
            <a:ext cx="5372100" cy="369332"/>
          </a:xfrm>
          <a:prstGeom prst="rect">
            <a:avLst/>
          </a:prstGeom>
          <a:noFill/>
        </p:spPr>
        <p:txBody>
          <a:bodyPr wrap="square" lIns="0" tIns="0" rIns="0" bIns="0" rtlCol="0" anchor="ctr" anchorCtr="1">
            <a:noAutofit/>
          </a:bodyPr>
          <a:lstStyle/>
          <a:p>
            <a:r>
              <a:rPr lang="en-US" sz="2400" spc="200" dirty="0">
                <a:latin typeface="Tw Cen MT" panose="020B0602020104020603" pitchFamily="34" charset="77"/>
              </a:rPr>
              <a:t>SUMMARY</a:t>
            </a:r>
          </a:p>
        </p:txBody>
      </p:sp>
      <p:sp>
        <p:nvSpPr>
          <p:cNvPr id="17" name="TextBox 16">
            <a:extLst>
              <a:ext uri="{FF2B5EF4-FFF2-40B4-BE49-F238E27FC236}">
                <a16:creationId xmlns:a16="http://schemas.microsoft.com/office/drawing/2014/main" id="{DAB25BB1-98E1-C144-B0B3-B665AA89DC03}"/>
              </a:ext>
            </a:extLst>
          </p:cNvPr>
          <p:cNvSpPr txBox="1"/>
          <p:nvPr/>
        </p:nvSpPr>
        <p:spPr>
          <a:xfrm>
            <a:off x="996952" y="3271898"/>
            <a:ext cx="5778496" cy="1362361"/>
          </a:xfrm>
          <a:prstGeom prst="rect">
            <a:avLst/>
          </a:prstGeom>
          <a:noFill/>
        </p:spPr>
        <p:txBody>
          <a:bodyPr wrap="square" lIns="0" tIns="0" rIns="0" bIns="0" rtlCol="0">
            <a:spAutoFit/>
          </a:bodyPr>
          <a:lstStyle/>
          <a:p>
            <a:pPr algn="just">
              <a:lnSpc>
                <a:spcPts val="1790"/>
              </a:lnSpc>
            </a:pPr>
            <a:r>
              <a:rPr lang="en-US" sz="1200" dirty="0">
                <a:solidFill>
                  <a:schemeClr val="bg2">
                    <a:lumMod val="25000"/>
                  </a:schemeClr>
                </a:solidFill>
                <a:latin typeface="Arial" panose="020B0604020202020204" pitchFamily="34" charset="0"/>
                <a:cs typeface="Arial" panose="020B0604020202020204" pitchFamily="34" charset="0"/>
              </a:rPr>
              <a:t>As your real estate marketing specialist, my focus is to ensure that your home is presented in its best light, showcasing its beauty and garnering a top price in the shortest timeframe. Your lovely home is uniquely yours, so creating a stylish, clean, and uncluttered atmosphere where prospective purchasers can picture </a:t>
            </a:r>
            <a:r>
              <a:rPr lang="en-US" sz="1200" i="1" dirty="0">
                <a:solidFill>
                  <a:schemeClr val="bg2">
                    <a:lumMod val="25000"/>
                  </a:schemeClr>
                </a:solidFill>
                <a:latin typeface="Arial" panose="020B0604020202020204" pitchFamily="34" charset="0"/>
                <a:cs typeface="Arial" panose="020B0604020202020204" pitchFamily="34" charset="0"/>
              </a:rPr>
              <a:t>themselves</a:t>
            </a:r>
            <a:r>
              <a:rPr lang="en-US" sz="1200" dirty="0">
                <a:solidFill>
                  <a:schemeClr val="bg2">
                    <a:lumMod val="25000"/>
                  </a:schemeClr>
                </a:solidFill>
                <a:latin typeface="Arial" panose="020B0604020202020204" pitchFamily="34" charset="0"/>
                <a:cs typeface="Arial" panose="020B0604020202020204" pitchFamily="34" charset="0"/>
              </a:rPr>
              <a:t> at home is key. The information in this guide is based on proven marketing techniques and may help you in preparing your home for sale.</a:t>
            </a:r>
          </a:p>
        </p:txBody>
      </p:sp>
      <p:pic>
        <p:nvPicPr>
          <p:cNvPr id="10" name="Picture 9">
            <a:extLst>
              <a:ext uri="{FF2B5EF4-FFF2-40B4-BE49-F238E27FC236}">
                <a16:creationId xmlns:a16="http://schemas.microsoft.com/office/drawing/2014/main" id="{8FBF5B63-342E-C147-8973-33E4C5B780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8491" y="939764"/>
            <a:ext cx="4623806" cy="437045"/>
          </a:xfrm>
          <a:prstGeom prst="rect">
            <a:avLst/>
          </a:prstGeom>
        </p:spPr>
      </p:pic>
      <p:grpSp>
        <p:nvGrpSpPr>
          <p:cNvPr id="22" name="Group 21">
            <a:extLst>
              <a:ext uri="{FF2B5EF4-FFF2-40B4-BE49-F238E27FC236}">
                <a16:creationId xmlns:a16="http://schemas.microsoft.com/office/drawing/2014/main" id="{7A0119D2-CAAF-B1BE-ABE2-AA0D0ABF822F}"/>
              </a:ext>
            </a:extLst>
          </p:cNvPr>
          <p:cNvGrpSpPr/>
          <p:nvPr/>
        </p:nvGrpSpPr>
        <p:grpSpPr>
          <a:xfrm>
            <a:off x="1355135" y="8655494"/>
            <a:ext cx="5372100" cy="726996"/>
            <a:chOff x="1016000" y="8681998"/>
            <a:chExt cx="5372100" cy="726996"/>
          </a:xfrm>
        </p:grpSpPr>
        <p:sp>
          <p:nvSpPr>
            <p:cNvPr id="23" name="TextBox 22">
              <a:extLst>
                <a:ext uri="{FF2B5EF4-FFF2-40B4-BE49-F238E27FC236}">
                  <a16:creationId xmlns:a16="http://schemas.microsoft.com/office/drawing/2014/main" id="{05489B36-C29E-6944-2DBA-2C9150054050}"/>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24" name="TextBox 23">
              <a:extLst>
                <a:ext uri="{FF2B5EF4-FFF2-40B4-BE49-F238E27FC236}">
                  <a16:creationId xmlns:a16="http://schemas.microsoft.com/office/drawing/2014/main" id="{2225F8C0-7679-29E9-0FFF-947E7B85CCCF}"/>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25" name="TextBox 24">
              <a:extLst>
                <a:ext uri="{FF2B5EF4-FFF2-40B4-BE49-F238E27FC236}">
                  <a16:creationId xmlns:a16="http://schemas.microsoft.com/office/drawing/2014/main" id="{74DA8B2D-208D-7AAE-6F11-CB1439D424B1}"/>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26" name="Group 25">
            <a:extLst>
              <a:ext uri="{FF2B5EF4-FFF2-40B4-BE49-F238E27FC236}">
                <a16:creationId xmlns:a16="http://schemas.microsoft.com/office/drawing/2014/main" id="{AC86ED8E-F6AE-0442-FF8E-F6000535684C}"/>
              </a:ext>
            </a:extLst>
          </p:cNvPr>
          <p:cNvGrpSpPr/>
          <p:nvPr/>
        </p:nvGrpSpPr>
        <p:grpSpPr>
          <a:xfrm>
            <a:off x="1650048" y="9515599"/>
            <a:ext cx="5529513" cy="202460"/>
            <a:chOff x="431808" y="9558876"/>
            <a:chExt cx="5529513" cy="202460"/>
          </a:xfrm>
        </p:grpSpPr>
        <p:sp>
          <p:nvSpPr>
            <p:cNvPr id="28" name="TextBox 27">
              <a:extLst>
                <a:ext uri="{FF2B5EF4-FFF2-40B4-BE49-F238E27FC236}">
                  <a16:creationId xmlns:a16="http://schemas.microsoft.com/office/drawing/2014/main" id="{A789592E-014B-FAF8-8DAB-E3B46623011B}"/>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30" name="Picture 29">
              <a:extLst>
                <a:ext uri="{FF2B5EF4-FFF2-40B4-BE49-F238E27FC236}">
                  <a16:creationId xmlns:a16="http://schemas.microsoft.com/office/drawing/2014/main" id="{A959F23F-FA4D-696F-1214-4DB025424D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32" name="Picture 31">
              <a:extLst>
                <a:ext uri="{FF2B5EF4-FFF2-40B4-BE49-F238E27FC236}">
                  <a16:creationId xmlns:a16="http://schemas.microsoft.com/office/drawing/2014/main" id="{F7D6C8FA-462B-03A9-8E8B-4D00E7922A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33" name="Picture 32" descr="A blue and white sign&#10;&#10;Description automatically generated with low confidence">
            <a:extLst>
              <a:ext uri="{FF2B5EF4-FFF2-40B4-BE49-F238E27FC236}">
                <a16:creationId xmlns:a16="http://schemas.microsoft.com/office/drawing/2014/main" id="{3E04A81B-42A2-F200-5B6C-9905BA8721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sp>
        <p:nvSpPr>
          <p:cNvPr id="3" name="Slide Number Placeholder 2">
            <a:extLst>
              <a:ext uri="{FF2B5EF4-FFF2-40B4-BE49-F238E27FC236}">
                <a16:creationId xmlns:a16="http://schemas.microsoft.com/office/drawing/2014/main" id="{178ED33B-F606-BB7E-AC40-2DB170C40938}"/>
              </a:ext>
            </a:extLst>
          </p:cNvPr>
          <p:cNvSpPr>
            <a:spLocks noGrp="1"/>
          </p:cNvSpPr>
          <p:nvPr>
            <p:ph type="sldNum" sz="quarter" idx="12"/>
          </p:nvPr>
        </p:nvSpPr>
        <p:spPr/>
        <p:txBody>
          <a:bodyPr/>
          <a:lstStyle/>
          <a:p>
            <a:fld id="{3E82878E-A9F5-DB45-BD4D-566EE5518130}" type="slidenum">
              <a:rPr lang="en-US" smtClean="0"/>
              <a:t>3</a:t>
            </a:fld>
            <a:endParaRPr lang="en-US"/>
          </a:p>
        </p:txBody>
      </p:sp>
    </p:spTree>
    <p:extLst>
      <p:ext uri="{BB962C8B-B14F-4D97-AF65-F5344CB8AC3E}">
        <p14:creationId xmlns:p14="http://schemas.microsoft.com/office/powerpoint/2010/main" val="1046553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4</a:t>
            </a:fld>
            <a:endParaRPr lang="en-US" sz="900" dirty="0">
              <a:solidFill>
                <a:schemeClr val="bg1">
                  <a:lumMod val="85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1A8086F-4457-244C-B7C7-08E971CC705F}"/>
              </a:ext>
            </a:extLst>
          </p:cNvPr>
          <p:cNvSpPr txBox="1"/>
          <p:nvPr/>
        </p:nvSpPr>
        <p:spPr>
          <a:xfrm>
            <a:off x="1158427" y="1941248"/>
            <a:ext cx="5372100" cy="369332"/>
          </a:xfrm>
          <a:prstGeom prst="rect">
            <a:avLst/>
          </a:prstGeom>
          <a:noFill/>
        </p:spPr>
        <p:txBody>
          <a:bodyPr wrap="square" lIns="0" tIns="0" rIns="0" bIns="0" rtlCol="0" anchor="ctr" anchorCtr="1">
            <a:noAutofit/>
          </a:bodyPr>
          <a:lstStyle/>
          <a:p>
            <a:r>
              <a:rPr lang="en-US" sz="2400" spc="200" dirty="0">
                <a:solidFill>
                  <a:srgbClr val="14377D"/>
                </a:solidFill>
                <a:latin typeface="Tw Cen MT" panose="020B0602020104020603" pitchFamily="34" charset="77"/>
              </a:rPr>
              <a:t>DETAILED CHECKLIST</a:t>
            </a:r>
          </a:p>
        </p:txBody>
      </p:sp>
      <p:grpSp>
        <p:nvGrpSpPr>
          <p:cNvPr id="38" name="Group 37">
            <a:extLst>
              <a:ext uri="{FF2B5EF4-FFF2-40B4-BE49-F238E27FC236}">
                <a16:creationId xmlns:a16="http://schemas.microsoft.com/office/drawing/2014/main" id="{03CEBD5A-8FF5-4E4F-B8E3-CB28B201D6D2}"/>
              </a:ext>
            </a:extLst>
          </p:cNvPr>
          <p:cNvGrpSpPr/>
          <p:nvPr/>
        </p:nvGrpSpPr>
        <p:grpSpPr>
          <a:xfrm>
            <a:off x="1355135" y="8655494"/>
            <a:ext cx="5372100" cy="726996"/>
            <a:chOff x="1016000" y="8681998"/>
            <a:chExt cx="5372100" cy="726996"/>
          </a:xfrm>
        </p:grpSpPr>
        <p:sp>
          <p:nvSpPr>
            <p:cNvPr id="39" name="TextBox 38">
              <a:extLst>
                <a:ext uri="{FF2B5EF4-FFF2-40B4-BE49-F238E27FC236}">
                  <a16:creationId xmlns:a16="http://schemas.microsoft.com/office/drawing/2014/main" id="{206F2A7F-CBED-6C4B-A742-435AB4ACD082}"/>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40" name="TextBox 39">
              <a:extLst>
                <a:ext uri="{FF2B5EF4-FFF2-40B4-BE49-F238E27FC236}">
                  <a16:creationId xmlns:a16="http://schemas.microsoft.com/office/drawing/2014/main" id="{45DE6290-13A8-FD49-9F33-42C30264F305}"/>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49" name="TextBox 48">
              <a:extLst>
                <a:ext uri="{FF2B5EF4-FFF2-40B4-BE49-F238E27FC236}">
                  <a16:creationId xmlns:a16="http://schemas.microsoft.com/office/drawing/2014/main" id="{79A98963-AD85-1343-AF35-CE451568257F}"/>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1" name="Group 50">
            <a:extLst>
              <a:ext uri="{FF2B5EF4-FFF2-40B4-BE49-F238E27FC236}">
                <a16:creationId xmlns:a16="http://schemas.microsoft.com/office/drawing/2014/main" id="{948D6AE8-B88F-7E4E-9D89-6B4F74581274}"/>
              </a:ext>
            </a:extLst>
          </p:cNvPr>
          <p:cNvGrpSpPr/>
          <p:nvPr/>
        </p:nvGrpSpPr>
        <p:grpSpPr>
          <a:xfrm>
            <a:off x="1650048" y="9515599"/>
            <a:ext cx="5529513" cy="202460"/>
            <a:chOff x="431808" y="9558876"/>
            <a:chExt cx="5529513" cy="202460"/>
          </a:xfrm>
        </p:grpSpPr>
        <p:sp>
          <p:nvSpPr>
            <p:cNvPr id="52" name="TextBox 51">
              <a:extLst>
                <a:ext uri="{FF2B5EF4-FFF2-40B4-BE49-F238E27FC236}">
                  <a16:creationId xmlns:a16="http://schemas.microsoft.com/office/drawing/2014/main" id="{2A4C290E-3FC2-C642-8A5B-9D7A7096F072}"/>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6" name="Picture 55">
              <a:extLst>
                <a:ext uri="{FF2B5EF4-FFF2-40B4-BE49-F238E27FC236}">
                  <a16:creationId xmlns:a16="http://schemas.microsoft.com/office/drawing/2014/main" id="{DE5695F6-4E28-1F43-9E06-F5F91B0D5C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7" name="Picture 56">
              <a:extLst>
                <a:ext uri="{FF2B5EF4-FFF2-40B4-BE49-F238E27FC236}">
                  <a16:creationId xmlns:a16="http://schemas.microsoft.com/office/drawing/2014/main" id="{8DF03FAE-A20C-3341-94B2-B5A303D634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8" name="Picture 57" descr="A blue and white sign&#10;&#10;Description automatically generated with low confidence">
            <a:extLst>
              <a:ext uri="{FF2B5EF4-FFF2-40B4-BE49-F238E27FC236}">
                <a16:creationId xmlns:a16="http://schemas.microsoft.com/office/drawing/2014/main" id="{88E1A14E-521F-F641-9923-44C733FC21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sp>
        <p:nvSpPr>
          <p:cNvPr id="59" name="TextBox 58">
            <a:extLst>
              <a:ext uri="{FF2B5EF4-FFF2-40B4-BE49-F238E27FC236}">
                <a16:creationId xmlns:a16="http://schemas.microsoft.com/office/drawing/2014/main" id="{D5FAF4BF-0BB9-DB47-8D95-EC6C0F2214C2}"/>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pic>
        <p:nvPicPr>
          <p:cNvPr id="60" name="Picture 59" descr="Icon&#10;&#10;Description automatically generated">
            <a:extLst>
              <a:ext uri="{FF2B5EF4-FFF2-40B4-BE49-F238E27FC236}">
                <a16:creationId xmlns:a16="http://schemas.microsoft.com/office/drawing/2014/main" id="{97638EB4-5E3B-584D-AAEC-61E87EE2A6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45" name="Group 44">
            <a:extLst>
              <a:ext uri="{FF2B5EF4-FFF2-40B4-BE49-F238E27FC236}">
                <a16:creationId xmlns:a16="http://schemas.microsoft.com/office/drawing/2014/main" id="{6C7670A1-6D08-FD4D-867E-6100B01E37B2}"/>
              </a:ext>
            </a:extLst>
          </p:cNvPr>
          <p:cNvGrpSpPr/>
          <p:nvPr/>
        </p:nvGrpSpPr>
        <p:grpSpPr>
          <a:xfrm>
            <a:off x="684240" y="2626751"/>
            <a:ext cx="3201960" cy="1778788"/>
            <a:chOff x="3996266" y="1658679"/>
            <a:chExt cx="3201960" cy="1778788"/>
          </a:xfrm>
        </p:grpSpPr>
        <p:sp>
          <p:nvSpPr>
            <p:cNvPr id="46" name="TextBox 45">
              <a:extLst>
                <a:ext uri="{FF2B5EF4-FFF2-40B4-BE49-F238E27FC236}">
                  <a16:creationId xmlns:a16="http://schemas.microsoft.com/office/drawing/2014/main" id="{3C603884-BF53-4849-AF5D-A4FA698F46F7}"/>
                </a:ext>
              </a:extLst>
            </p:cNvPr>
            <p:cNvSpPr txBox="1"/>
            <p:nvPr/>
          </p:nvSpPr>
          <p:spPr>
            <a:xfrm>
              <a:off x="3996266" y="1951911"/>
              <a:ext cx="3126544"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Remove a piece of furniture in a too-crowded room</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Remove oversized furniture</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Pack away knick-knacks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Clear countertops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Clean and organize closets and pantry areas</a:t>
              </a:r>
            </a:p>
          </p:txBody>
        </p:sp>
        <p:cxnSp>
          <p:nvCxnSpPr>
            <p:cNvPr id="47" name="Straight Connector 46">
              <a:extLst>
                <a:ext uri="{FF2B5EF4-FFF2-40B4-BE49-F238E27FC236}">
                  <a16:creationId xmlns:a16="http://schemas.microsoft.com/office/drawing/2014/main" id="{75A4469D-E2F7-0F47-A119-4E452D9530F3}"/>
                </a:ext>
              </a:extLst>
            </p:cNvPr>
            <p:cNvCxnSpPr>
              <a:cxnSpLocks/>
            </p:cNvCxnSpPr>
            <p:nvPr/>
          </p:nvCxnSpPr>
          <p:spPr>
            <a:xfrm>
              <a:off x="3996266" y="1658679"/>
              <a:ext cx="0" cy="177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BB89A5D-3641-1B48-AE80-2DD72C4D8D0C}"/>
                </a:ext>
              </a:extLst>
            </p:cNvPr>
            <p:cNvSpPr txBox="1"/>
            <p:nvPr/>
          </p:nvSpPr>
          <p:spPr>
            <a:xfrm>
              <a:off x="4071683" y="1673790"/>
              <a:ext cx="3126543" cy="246221"/>
            </a:xfrm>
            <a:prstGeom prst="rect">
              <a:avLst/>
            </a:prstGeom>
            <a:noFill/>
          </p:spPr>
          <p:txBody>
            <a:bodyPr wrap="square" rtlCol="0">
              <a:spAutoFit/>
            </a:bodyPr>
            <a:lstStyle/>
            <a:p>
              <a:r>
                <a:rPr lang="en-US" sz="1000" b="1" dirty="0">
                  <a:solidFill>
                    <a:srgbClr val="14377D"/>
                  </a:solidFill>
                  <a:latin typeface="Arial" panose="020B0604020202020204" pitchFamily="34" charset="0"/>
                  <a:cs typeface="Arial" panose="020B0604020202020204" pitchFamily="34" charset="0"/>
                </a:rPr>
                <a:t>DE-CLUTTER</a:t>
              </a:r>
              <a:endParaRPr lang="en-US" sz="1000" b="1" dirty="0">
                <a:solidFill>
                  <a:srgbClr val="14377D"/>
                </a:solidFill>
              </a:endParaRPr>
            </a:p>
          </p:txBody>
        </p:sp>
      </p:grpSp>
      <p:grpSp>
        <p:nvGrpSpPr>
          <p:cNvPr id="61" name="Group 60">
            <a:extLst>
              <a:ext uri="{FF2B5EF4-FFF2-40B4-BE49-F238E27FC236}">
                <a16:creationId xmlns:a16="http://schemas.microsoft.com/office/drawing/2014/main" id="{F1362CC7-C7CF-1145-AA12-65EA84A6D3F8}"/>
              </a:ext>
            </a:extLst>
          </p:cNvPr>
          <p:cNvGrpSpPr/>
          <p:nvPr/>
        </p:nvGrpSpPr>
        <p:grpSpPr>
          <a:xfrm>
            <a:off x="641411" y="4735259"/>
            <a:ext cx="3201961" cy="2357388"/>
            <a:chOff x="3996265" y="1658679"/>
            <a:chExt cx="3201961" cy="1778788"/>
          </a:xfrm>
        </p:grpSpPr>
        <p:sp>
          <p:nvSpPr>
            <p:cNvPr id="62" name="TextBox 61">
              <a:extLst>
                <a:ext uri="{FF2B5EF4-FFF2-40B4-BE49-F238E27FC236}">
                  <a16:creationId xmlns:a16="http://schemas.microsoft.com/office/drawing/2014/main" id="{EC9E8B3C-EBE4-F84C-BD39-C7997BC5C417}"/>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Wash windows in every room</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Dust everything - furniture, ceiling fan blades, light fixtures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Recalk showers, tubs, and sinks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Hang fresh towels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Freshen scuffed walls with a new coat of neutral-colored paint</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Replace outdated or worn carpet</a:t>
              </a:r>
            </a:p>
          </p:txBody>
        </p:sp>
        <p:cxnSp>
          <p:nvCxnSpPr>
            <p:cNvPr id="63" name="Straight Connector 62">
              <a:extLst>
                <a:ext uri="{FF2B5EF4-FFF2-40B4-BE49-F238E27FC236}">
                  <a16:creationId xmlns:a16="http://schemas.microsoft.com/office/drawing/2014/main" id="{5144F390-A956-624B-A4CA-560D98E5F538}"/>
                </a:ext>
              </a:extLst>
            </p:cNvPr>
            <p:cNvCxnSpPr>
              <a:cxnSpLocks/>
            </p:cNvCxnSpPr>
            <p:nvPr/>
          </p:nvCxnSpPr>
          <p:spPr>
            <a:xfrm>
              <a:off x="3996266" y="1658679"/>
              <a:ext cx="0" cy="177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62162BA-232A-DA48-8860-B610096F3965}"/>
                </a:ext>
              </a:extLst>
            </p:cNvPr>
            <p:cNvSpPr txBox="1"/>
            <p:nvPr/>
          </p:nvSpPr>
          <p:spPr>
            <a:xfrm>
              <a:off x="4071683" y="1673790"/>
              <a:ext cx="3126543" cy="185788"/>
            </a:xfrm>
            <a:prstGeom prst="rect">
              <a:avLst/>
            </a:prstGeom>
            <a:noFill/>
          </p:spPr>
          <p:txBody>
            <a:bodyPr wrap="square" rtlCol="0">
              <a:spAutoFit/>
            </a:bodyPr>
            <a:lstStyle/>
            <a:p>
              <a:r>
                <a:rPr lang="en-US" sz="1000" b="1" dirty="0">
                  <a:solidFill>
                    <a:srgbClr val="14377D"/>
                  </a:solidFill>
                  <a:latin typeface="Arial" panose="020B0604020202020204" pitchFamily="34" charset="0"/>
                  <a:cs typeface="Arial" panose="020B0604020202020204" pitchFamily="34" charset="0"/>
                </a:rPr>
                <a:t>A SPOTLESS HOME</a:t>
              </a:r>
              <a:endParaRPr lang="en-US" sz="1000" b="1" dirty="0">
                <a:solidFill>
                  <a:srgbClr val="14377D"/>
                </a:solidFill>
              </a:endParaRPr>
            </a:p>
          </p:txBody>
        </p:sp>
      </p:grpSp>
      <p:grpSp>
        <p:nvGrpSpPr>
          <p:cNvPr id="65" name="Group 64">
            <a:extLst>
              <a:ext uri="{FF2B5EF4-FFF2-40B4-BE49-F238E27FC236}">
                <a16:creationId xmlns:a16="http://schemas.microsoft.com/office/drawing/2014/main" id="{74887D78-234E-C44C-BE7B-2C690343FC93}"/>
              </a:ext>
            </a:extLst>
          </p:cNvPr>
          <p:cNvGrpSpPr/>
          <p:nvPr/>
        </p:nvGrpSpPr>
        <p:grpSpPr>
          <a:xfrm>
            <a:off x="4141091" y="2573584"/>
            <a:ext cx="3201961" cy="1778788"/>
            <a:chOff x="3996265" y="1658679"/>
            <a:chExt cx="3201961" cy="1778788"/>
          </a:xfrm>
        </p:grpSpPr>
        <p:sp>
          <p:nvSpPr>
            <p:cNvPr id="66" name="TextBox 65">
              <a:extLst>
                <a:ext uri="{FF2B5EF4-FFF2-40B4-BE49-F238E27FC236}">
                  <a16:creationId xmlns:a16="http://schemas.microsoft.com/office/drawing/2014/main" id="{9AF43D21-2CB1-2246-8D8C-2A431E389741}"/>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Remove all personal photos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Pack up your collections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Remove controversial artwork and strong political or religious statements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Remove trophies, awards &amp; certificates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Remove all items from the bathroom counter, tub and shower.</a:t>
              </a:r>
            </a:p>
          </p:txBody>
        </p:sp>
        <p:cxnSp>
          <p:nvCxnSpPr>
            <p:cNvPr id="67" name="Straight Connector 66">
              <a:extLst>
                <a:ext uri="{FF2B5EF4-FFF2-40B4-BE49-F238E27FC236}">
                  <a16:creationId xmlns:a16="http://schemas.microsoft.com/office/drawing/2014/main" id="{D69995AC-39B3-6D41-B847-657AD78CF342}"/>
                </a:ext>
              </a:extLst>
            </p:cNvPr>
            <p:cNvCxnSpPr>
              <a:cxnSpLocks/>
            </p:cNvCxnSpPr>
            <p:nvPr/>
          </p:nvCxnSpPr>
          <p:spPr>
            <a:xfrm>
              <a:off x="3996266" y="1658679"/>
              <a:ext cx="0" cy="177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5D2E630-1967-3B49-90A5-78C653EC6DE4}"/>
                </a:ext>
              </a:extLst>
            </p:cNvPr>
            <p:cNvSpPr txBox="1"/>
            <p:nvPr/>
          </p:nvSpPr>
          <p:spPr>
            <a:xfrm>
              <a:off x="4071683" y="1673790"/>
              <a:ext cx="3126543" cy="246221"/>
            </a:xfrm>
            <a:prstGeom prst="rect">
              <a:avLst/>
            </a:prstGeom>
            <a:noFill/>
          </p:spPr>
          <p:txBody>
            <a:bodyPr wrap="square" rtlCol="0">
              <a:spAutoFit/>
            </a:bodyPr>
            <a:lstStyle/>
            <a:p>
              <a:r>
                <a:rPr lang="en-US" sz="1000" b="1" dirty="0">
                  <a:solidFill>
                    <a:srgbClr val="14377D"/>
                  </a:solidFill>
                  <a:latin typeface="Arial" panose="020B0604020202020204" pitchFamily="34" charset="0"/>
                  <a:cs typeface="Arial" panose="020B0604020202020204" pitchFamily="34" charset="0"/>
                </a:rPr>
                <a:t>DE-PERSONALIZE</a:t>
              </a:r>
              <a:endParaRPr lang="en-US" sz="1000" b="1" dirty="0">
                <a:solidFill>
                  <a:srgbClr val="14377D"/>
                </a:solidFill>
              </a:endParaRPr>
            </a:p>
          </p:txBody>
        </p:sp>
      </p:grpSp>
      <p:grpSp>
        <p:nvGrpSpPr>
          <p:cNvPr id="69" name="Group 68">
            <a:extLst>
              <a:ext uri="{FF2B5EF4-FFF2-40B4-BE49-F238E27FC236}">
                <a16:creationId xmlns:a16="http://schemas.microsoft.com/office/drawing/2014/main" id="{565B1D4B-BB48-6A45-B13A-BD72236CE6EA}"/>
              </a:ext>
            </a:extLst>
          </p:cNvPr>
          <p:cNvGrpSpPr/>
          <p:nvPr/>
        </p:nvGrpSpPr>
        <p:grpSpPr>
          <a:xfrm>
            <a:off x="4167595" y="4885129"/>
            <a:ext cx="3201961" cy="1778788"/>
            <a:chOff x="3996265" y="1658679"/>
            <a:chExt cx="3201961" cy="1778788"/>
          </a:xfrm>
        </p:grpSpPr>
        <p:sp>
          <p:nvSpPr>
            <p:cNvPr id="70" name="TextBox 69">
              <a:extLst>
                <a:ext uri="{FF2B5EF4-FFF2-40B4-BE49-F238E27FC236}">
                  <a16:creationId xmlns:a16="http://schemas.microsoft.com/office/drawing/2014/main" id="{13CE54D1-697E-0F4B-AC41-C6F0F4118698}"/>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Open windows to let in fresh air</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Grind a lemon in the garbage disposal for a fresh scent</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Add fresh cut flowers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Wash walls and cabinets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Place a box of baking soda in the refrigerator and closets</a:t>
              </a:r>
            </a:p>
            <a:p>
              <a:pPr marL="171450" indent="-171450">
                <a:spcAft>
                  <a:spcPts val="600"/>
                </a:spcAft>
                <a:buFont typeface="Wingdings" pitchFamily="2" charset="2"/>
                <a:buChar char="q"/>
              </a:pPr>
              <a:r>
                <a:rPr lang="en-US" sz="1100" dirty="0">
                  <a:solidFill>
                    <a:schemeClr val="bg2">
                      <a:lumMod val="25000"/>
                    </a:schemeClr>
                  </a:solidFill>
                  <a:latin typeface="Arial" panose="020B0604020202020204" pitchFamily="34" charset="0"/>
                  <a:cs typeface="Arial" panose="020B0604020202020204" pitchFamily="34" charset="0"/>
                </a:rPr>
                <a:t>Remove litter boxes and pet beds</a:t>
              </a:r>
            </a:p>
          </p:txBody>
        </p:sp>
        <p:cxnSp>
          <p:nvCxnSpPr>
            <p:cNvPr id="71" name="Straight Connector 70">
              <a:extLst>
                <a:ext uri="{FF2B5EF4-FFF2-40B4-BE49-F238E27FC236}">
                  <a16:creationId xmlns:a16="http://schemas.microsoft.com/office/drawing/2014/main" id="{7CB92C2B-1299-7242-8C12-217BC2EB27E8}"/>
                </a:ext>
              </a:extLst>
            </p:cNvPr>
            <p:cNvCxnSpPr>
              <a:cxnSpLocks/>
            </p:cNvCxnSpPr>
            <p:nvPr/>
          </p:nvCxnSpPr>
          <p:spPr>
            <a:xfrm>
              <a:off x="3996266" y="1658679"/>
              <a:ext cx="0" cy="177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B4F36EF-AF25-4544-9007-329403D14392}"/>
                </a:ext>
              </a:extLst>
            </p:cNvPr>
            <p:cNvSpPr txBox="1"/>
            <p:nvPr/>
          </p:nvSpPr>
          <p:spPr>
            <a:xfrm>
              <a:off x="4071683" y="1673790"/>
              <a:ext cx="3126543" cy="246221"/>
            </a:xfrm>
            <a:prstGeom prst="rect">
              <a:avLst/>
            </a:prstGeom>
            <a:noFill/>
          </p:spPr>
          <p:txBody>
            <a:bodyPr wrap="square" rtlCol="0">
              <a:spAutoFit/>
            </a:bodyPr>
            <a:lstStyle/>
            <a:p>
              <a:r>
                <a:rPr lang="en-US" sz="1000" b="1" dirty="0">
                  <a:solidFill>
                    <a:srgbClr val="14377D"/>
                  </a:solidFill>
                  <a:latin typeface="Arial" panose="020B0604020202020204" pitchFamily="34" charset="0"/>
                  <a:cs typeface="Arial" panose="020B0604020202020204" pitchFamily="34" charset="0"/>
                </a:rPr>
                <a:t>A FRESH SCENT</a:t>
              </a:r>
              <a:endParaRPr lang="en-US" sz="1000" b="1" dirty="0">
                <a:solidFill>
                  <a:srgbClr val="14377D"/>
                </a:solidFill>
              </a:endParaRPr>
            </a:p>
          </p:txBody>
        </p:sp>
      </p:grpSp>
      <p:sp>
        <p:nvSpPr>
          <p:cNvPr id="73" name="TextBox 72">
            <a:extLst>
              <a:ext uri="{FF2B5EF4-FFF2-40B4-BE49-F238E27FC236}">
                <a16:creationId xmlns:a16="http://schemas.microsoft.com/office/drawing/2014/main" id="{20F21A23-6FE0-BF4A-AAA8-D359B3FF8D6D}"/>
              </a:ext>
            </a:extLst>
          </p:cNvPr>
          <p:cNvSpPr txBox="1"/>
          <p:nvPr/>
        </p:nvSpPr>
        <p:spPr>
          <a:xfrm>
            <a:off x="641411" y="7326049"/>
            <a:ext cx="6547561" cy="900631"/>
          </a:xfrm>
          <a:prstGeom prst="rect">
            <a:avLst/>
          </a:prstGeom>
          <a:noFill/>
        </p:spPr>
        <p:txBody>
          <a:bodyPr wrap="square" lIns="0" tIns="0" rIns="0" bIns="0" rtlCol="0">
            <a:spAutoFit/>
          </a:bodyPr>
          <a:lstStyle/>
          <a:p>
            <a:pPr algn="just">
              <a:lnSpc>
                <a:spcPts val="1790"/>
              </a:lnSpc>
            </a:pPr>
            <a:r>
              <a:rPr lang="en-US" sz="1200" dirty="0">
                <a:solidFill>
                  <a:schemeClr val="bg2">
                    <a:lumMod val="25000"/>
                  </a:schemeClr>
                </a:solidFill>
                <a:latin typeface="Arial" panose="020B0604020202020204" pitchFamily="34" charset="0"/>
                <a:cs typeface="Arial" panose="020B0604020202020204" pitchFamily="34" charset="0"/>
              </a:rPr>
              <a:t> A NOTE ON TECHNOLOGY — Technology is an important element in our daily lives. Buyers look for the latest and greatest when it comes to their home, including smart thermostats, energy-efficient appliances, access to high-speed internet, and good cell phone service. Be sure to inform me of all of these items.</a:t>
            </a:r>
          </a:p>
        </p:txBody>
      </p:sp>
      <p:sp>
        <p:nvSpPr>
          <p:cNvPr id="3" name="Slide Number Placeholder 2">
            <a:extLst>
              <a:ext uri="{FF2B5EF4-FFF2-40B4-BE49-F238E27FC236}">
                <a16:creationId xmlns:a16="http://schemas.microsoft.com/office/drawing/2014/main" id="{C8C4D157-0EEC-3DFD-705F-714CE0160D10}"/>
              </a:ext>
            </a:extLst>
          </p:cNvPr>
          <p:cNvSpPr>
            <a:spLocks noGrp="1"/>
          </p:cNvSpPr>
          <p:nvPr>
            <p:ph type="sldNum" sz="quarter" idx="12"/>
          </p:nvPr>
        </p:nvSpPr>
        <p:spPr/>
        <p:txBody>
          <a:bodyPr/>
          <a:lstStyle/>
          <a:p>
            <a:fld id="{3E82878E-A9F5-DB45-BD4D-566EE5518130}" type="slidenum">
              <a:rPr lang="en-US" smtClean="0"/>
              <a:t>4</a:t>
            </a:fld>
            <a:endParaRPr lang="en-US"/>
          </a:p>
        </p:txBody>
      </p:sp>
    </p:spTree>
    <p:extLst>
      <p:ext uri="{BB962C8B-B14F-4D97-AF65-F5344CB8AC3E}">
        <p14:creationId xmlns:p14="http://schemas.microsoft.com/office/powerpoint/2010/main" val="305555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5</a:t>
            </a:fld>
            <a:endParaRPr lang="en-US" sz="900" dirty="0">
              <a:solidFill>
                <a:schemeClr val="bg1">
                  <a:lumMod val="85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30ABDFBC-A9AC-A64F-81CB-152388FE7CB8}"/>
              </a:ext>
            </a:extLst>
          </p:cNvPr>
          <p:cNvGrpSpPr/>
          <p:nvPr/>
        </p:nvGrpSpPr>
        <p:grpSpPr>
          <a:xfrm>
            <a:off x="3951694" y="1775636"/>
            <a:ext cx="3201961" cy="5105611"/>
            <a:chOff x="3996265" y="1658679"/>
            <a:chExt cx="3201961" cy="4615315"/>
          </a:xfrm>
        </p:grpSpPr>
        <p:sp>
          <p:nvSpPr>
            <p:cNvPr id="14" name="TextBox 13">
              <a:extLst>
                <a:ext uri="{FF2B5EF4-FFF2-40B4-BE49-F238E27FC236}">
                  <a16:creationId xmlns:a16="http://schemas.microsoft.com/office/drawing/2014/main" id="{9F16D675-A26F-D44F-8592-AD4D79F4293B}"/>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Ensure that the exterior of your home, from curb and gutter to sidewalks are clean and weed-free</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Consider having siding, decks and patios power-washed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front door repainted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Replace outdated yard and porch light fixtures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any needed roof repairs made</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Keep lawn and landscaping in top shape, keeping trim trees and bushes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Ensure that gutters and downspouts are clean and in good repair</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faded or stained driveway re-stained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Fix squeaky gates and peeling fences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windows professionally cleaned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Remove or roll up garden hoses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Stowe garbage cans out of sight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If seasonally appropriate, add potted flowers on front steps / porch and colorful annuals in flowerbeds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solar-powered walkway lighting on front walk</a:t>
              </a:r>
            </a:p>
          </p:txBody>
        </p:sp>
        <p:cxnSp>
          <p:nvCxnSpPr>
            <p:cNvPr id="4" name="Straight Connector 3">
              <a:extLst>
                <a:ext uri="{FF2B5EF4-FFF2-40B4-BE49-F238E27FC236}">
                  <a16:creationId xmlns:a16="http://schemas.microsoft.com/office/drawing/2014/main" id="{675C77F1-26F2-2D4B-8036-361D061A8A31}"/>
                </a:ext>
              </a:extLst>
            </p:cNvPr>
            <p:cNvCxnSpPr>
              <a:cxnSpLocks/>
            </p:cNvCxnSpPr>
            <p:nvPr/>
          </p:nvCxnSpPr>
          <p:spPr>
            <a:xfrm>
              <a:off x="3996266" y="1658679"/>
              <a:ext cx="0" cy="461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2E36B2-1B57-7346-A0CA-054EA7413A08}"/>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CURB APPEAL &amp; EXTERIOR</a:t>
              </a:r>
              <a:endParaRPr lang="en-US" sz="1000" dirty="0"/>
            </a:p>
          </p:txBody>
        </p:sp>
      </p:grpSp>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cxnSp>
        <p:nvCxnSpPr>
          <p:cNvPr id="5" name="Straight Connector 4">
            <a:extLst>
              <a:ext uri="{FF2B5EF4-FFF2-40B4-BE49-F238E27FC236}">
                <a16:creationId xmlns:a16="http://schemas.microsoft.com/office/drawing/2014/main" id="{0D10C3F9-C470-EDCD-F2ED-5F8BA2AD3A9C}"/>
              </a:ext>
            </a:extLst>
          </p:cNvPr>
          <p:cNvCxnSpPr>
            <a:cxnSpLocks/>
          </p:cNvCxnSpPr>
          <p:nvPr/>
        </p:nvCxnSpPr>
        <p:spPr>
          <a:xfrm>
            <a:off x="3951694" y="7177651"/>
            <a:ext cx="0" cy="1082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22A1B87-5D0D-56AC-CD31-806E70531A1F}"/>
              </a:ext>
            </a:extLst>
          </p:cNvPr>
          <p:cNvGrpSpPr/>
          <p:nvPr/>
        </p:nvGrpSpPr>
        <p:grpSpPr>
          <a:xfrm>
            <a:off x="3976726" y="7197574"/>
            <a:ext cx="3201961" cy="1339639"/>
            <a:chOff x="4021298" y="1395569"/>
            <a:chExt cx="3201961" cy="1784320"/>
          </a:xfrm>
        </p:grpSpPr>
        <p:sp>
          <p:nvSpPr>
            <p:cNvPr id="13" name="TextBox 12">
              <a:extLst>
                <a:ext uri="{FF2B5EF4-FFF2-40B4-BE49-F238E27FC236}">
                  <a16:creationId xmlns:a16="http://schemas.microsoft.com/office/drawing/2014/main" id="{F7AEFF50-ED49-E52F-F78A-F337FF2666E1}"/>
                </a:ext>
              </a:extLst>
            </p:cNvPr>
            <p:cNvSpPr txBox="1"/>
            <p:nvPr/>
          </p:nvSpPr>
          <p:spPr>
            <a:xfrm>
              <a:off x="4021298" y="1694333"/>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Details here</a:t>
              </a:r>
            </a:p>
          </p:txBody>
        </p:sp>
        <p:sp>
          <p:nvSpPr>
            <p:cNvPr id="16" name="TextBox 15">
              <a:extLst>
                <a:ext uri="{FF2B5EF4-FFF2-40B4-BE49-F238E27FC236}">
                  <a16:creationId xmlns:a16="http://schemas.microsoft.com/office/drawing/2014/main" id="{A292A90A-BDD0-1A4B-8146-34FEB95C1532}"/>
                </a:ext>
              </a:extLst>
            </p:cNvPr>
            <p:cNvSpPr txBox="1"/>
            <p:nvPr/>
          </p:nvSpPr>
          <p:spPr>
            <a:xfrm>
              <a:off x="4096716" y="1395569"/>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AGENT REMARKS</a:t>
              </a:r>
              <a:endParaRPr lang="en-US" sz="1000" dirty="0"/>
            </a:p>
          </p:txBody>
        </p:sp>
      </p:grpSp>
      <p:pic>
        <p:nvPicPr>
          <p:cNvPr id="18" name="Picture 17">
            <a:extLst>
              <a:ext uri="{FF2B5EF4-FFF2-40B4-BE49-F238E27FC236}">
                <a16:creationId xmlns:a16="http://schemas.microsoft.com/office/drawing/2014/main" id="{6D07CB43-3E29-FCF1-E5E4-B53C044412E3}"/>
              </a:ext>
            </a:extLst>
          </p:cNvPr>
          <p:cNvPicPr>
            <a:picLocks noChangeAspect="1"/>
          </p:cNvPicPr>
          <p:nvPr/>
        </p:nvPicPr>
        <p:blipFill rotWithShape="1">
          <a:blip r:embed="rId7"/>
          <a:srcRect l="4890" t="3" r="20642" b="-3"/>
          <a:stretch/>
        </p:blipFill>
        <p:spPr>
          <a:xfrm>
            <a:off x="411519" y="1719382"/>
            <a:ext cx="3280798" cy="6541213"/>
          </a:xfrm>
          <a:prstGeom prst="rect">
            <a:avLst/>
          </a:prstGeom>
        </p:spPr>
      </p:pic>
      <p:sp>
        <p:nvSpPr>
          <p:cNvPr id="6" name="Slide Number Placeholder 5">
            <a:extLst>
              <a:ext uri="{FF2B5EF4-FFF2-40B4-BE49-F238E27FC236}">
                <a16:creationId xmlns:a16="http://schemas.microsoft.com/office/drawing/2014/main" id="{9D790CB8-76D3-4964-D4DA-8C3A67AE8152}"/>
              </a:ext>
            </a:extLst>
          </p:cNvPr>
          <p:cNvSpPr>
            <a:spLocks noGrp="1"/>
          </p:cNvSpPr>
          <p:nvPr>
            <p:ph type="sldNum" sz="quarter" idx="12"/>
          </p:nvPr>
        </p:nvSpPr>
        <p:spPr/>
        <p:txBody>
          <a:bodyPr/>
          <a:lstStyle/>
          <a:p>
            <a:fld id="{3E82878E-A9F5-DB45-BD4D-566EE5518130}" type="slidenum">
              <a:rPr lang="en-US" smtClean="0"/>
              <a:t>5</a:t>
            </a:fld>
            <a:endParaRPr lang="en-US"/>
          </a:p>
        </p:txBody>
      </p:sp>
    </p:spTree>
    <p:extLst>
      <p:ext uri="{BB962C8B-B14F-4D97-AF65-F5344CB8AC3E}">
        <p14:creationId xmlns:p14="http://schemas.microsoft.com/office/powerpoint/2010/main" val="202255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6</a:t>
            </a:fld>
            <a:endParaRPr lang="en-US" sz="900" dirty="0">
              <a:solidFill>
                <a:schemeClr val="bg1">
                  <a:lumMod val="85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30ABDFBC-A9AC-A64F-81CB-152388FE7CB8}"/>
              </a:ext>
            </a:extLst>
          </p:cNvPr>
          <p:cNvGrpSpPr/>
          <p:nvPr/>
        </p:nvGrpSpPr>
        <p:grpSpPr>
          <a:xfrm>
            <a:off x="3951694" y="1775637"/>
            <a:ext cx="3201961" cy="1778788"/>
            <a:chOff x="3996265" y="1658679"/>
            <a:chExt cx="3201961" cy="1778788"/>
          </a:xfrm>
        </p:grpSpPr>
        <p:sp>
          <p:nvSpPr>
            <p:cNvPr id="14" name="TextBox 13">
              <a:extLst>
                <a:ext uri="{FF2B5EF4-FFF2-40B4-BE49-F238E27FC236}">
                  <a16:creationId xmlns:a16="http://schemas.microsoft.com/office/drawing/2014/main" id="{9F16D675-A26F-D44F-8592-AD4D79F4293B}"/>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Paint walls a light, neutral color</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Display your most eye-catching antique or possession</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Make sure the flooring shines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Replace outdated light fixtures and switch covers</a:t>
              </a:r>
            </a:p>
          </p:txBody>
        </p:sp>
        <p:cxnSp>
          <p:nvCxnSpPr>
            <p:cNvPr id="4" name="Straight Connector 3">
              <a:extLst>
                <a:ext uri="{FF2B5EF4-FFF2-40B4-BE49-F238E27FC236}">
                  <a16:creationId xmlns:a16="http://schemas.microsoft.com/office/drawing/2014/main" id="{675C77F1-26F2-2D4B-8036-361D061A8A31}"/>
                </a:ext>
              </a:extLst>
            </p:cNvPr>
            <p:cNvCxnSpPr>
              <a:cxnSpLocks/>
            </p:cNvCxnSpPr>
            <p:nvPr/>
          </p:nvCxnSpPr>
          <p:spPr>
            <a:xfrm>
              <a:off x="3996266" y="1658679"/>
              <a:ext cx="0" cy="177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2E36B2-1B57-7346-A0CA-054EA7413A08}"/>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INTERIOR</a:t>
              </a:r>
              <a:endParaRPr lang="en-US" sz="1000" dirty="0"/>
            </a:p>
          </p:txBody>
        </p:sp>
      </p:grpSp>
      <p:grpSp>
        <p:nvGrpSpPr>
          <p:cNvPr id="37" name="Group 36">
            <a:extLst>
              <a:ext uri="{FF2B5EF4-FFF2-40B4-BE49-F238E27FC236}">
                <a16:creationId xmlns:a16="http://schemas.microsoft.com/office/drawing/2014/main" id="{A01848F7-56D5-754D-A3A2-519C44DABC7B}"/>
              </a:ext>
            </a:extLst>
          </p:cNvPr>
          <p:cNvGrpSpPr/>
          <p:nvPr/>
        </p:nvGrpSpPr>
        <p:grpSpPr>
          <a:xfrm>
            <a:off x="3946158" y="4002679"/>
            <a:ext cx="3201961" cy="3033551"/>
            <a:chOff x="3996265" y="1658679"/>
            <a:chExt cx="3201961" cy="3033551"/>
          </a:xfrm>
        </p:grpSpPr>
        <p:sp>
          <p:nvSpPr>
            <p:cNvPr id="38" name="TextBox 37">
              <a:extLst>
                <a:ext uri="{FF2B5EF4-FFF2-40B4-BE49-F238E27FC236}">
                  <a16:creationId xmlns:a16="http://schemas.microsoft.com/office/drawing/2014/main" id="{2B654948-DC60-6141-9925-CB14A9196A79}"/>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Remove small appliances and other clutter from the counter</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appliances inside and out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Repair or replace damaged counter tops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Freshen walls with a new coat of paint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Organize contents of kitchen cabinets and drawers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Stage the island / breakfast bar; add colorful accents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Check all cabinet drawers and doors; ensure they open and close smoothly. Have repaired and adjusted if needed including outdated hardware</a:t>
              </a:r>
            </a:p>
            <a:p>
              <a:pPr>
                <a:spcAft>
                  <a:spcPts val="600"/>
                </a:spcAft>
              </a:pPr>
              <a:endParaRPr lang="en-US" sz="1100" dirty="0">
                <a:solidFill>
                  <a:schemeClr val="bg2">
                    <a:lumMod val="25000"/>
                  </a:schemeClr>
                </a:solidFill>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F15AF652-992E-5941-BC33-5437EBEE4C8C}"/>
                </a:ext>
              </a:extLst>
            </p:cNvPr>
            <p:cNvCxnSpPr>
              <a:cxnSpLocks/>
            </p:cNvCxnSpPr>
            <p:nvPr/>
          </p:nvCxnSpPr>
          <p:spPr>
            <a:xfrm>
              <a:off x="3996266" y="1658679"/>
              <a:ext cx="0" cy="303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F4324B5-DBEE-844F-AD34-326BE7AB6C49}"/>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KITCHEN</a:t>
              </a:r>
              <a:endParaRPr lang="en-US" sz="1000" dirty="0"/>
            </a:p>
          </p:txBody>
        </p:sp>
      </p:grpSp>
      <p:pic>
        <p:nvPicPr>
          <p:cNvPr id="49" name="Picture 48" descr="Potted plant on the table against a wall">
            <a:extLst>
              <a:ext uri="{FF2B5EF4-FFF2-40B4-BE49-F238E27FC236}">
                <a16:creationId xmlns:a16="http://schemas.microsoft.com/office/drawing/2014/main" id="{E17651E9-E4CD-674E-B8F7-B88A312BD1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0658" y="1716074"/>
            <a:ext cx="2951629" cy="1967753"/>
          </a:xfrm>
          <a:prstGeom prst="rect">
            <a:avLst/>
          </a:prstGeom>
        </p:spPr>
      </p:pic>
      <p:pic>
        <p:nvPicPr>
          <p:cNvPr id="51" name="Picture 50">
            <a:extLst>
              <a:ext uri="{FF2B5EF4-FFF2-40B4-BE49-F238E27FC236}">
                <a16:creationId xmlns:a16="http://schemas.microsoft.com/office/drawing/2014/main" id="{986E5BF4-C643-5242-BEE8-8CA6BF6B2327}"/>
              </a:ext>
            </a:extLst>
          </p:cNvPr>
          <p:cNvPicPr>
            <a:picLocks noChangeAspect="1"/>
          </p:cNvPicPr>
          <p:nvPr/>
        </p:nvPicPr>
        <p:blipFill rotWithShape="1">
          <a:blip r:embed="rId4"/>
          <a:srcRect l="219" t="333" r="-219" b="2460"/>
          <a:stretch/>
        </p:blipFill>
        <p:spPr>
          <a:xfrm>
            <a:off x="750657" y="4017790"/>
            <a:ext cx="2951629" cy="4486801"/>
          </a:xfrm>
          <a:prstGeom prst="rect">
            <a:avLst/>
          </a:prstGeom>
        </p:spPr>
      </p:pic>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grpSp>
        <p:nvGrpSpPr>
          <p:cNvPr id="5" name="Group 4">
            <a:extLst>
              <a:ext uri="{FF2B5EF4-FFF2-40B4-BE49-F238E27FC236}">
                <a16:creationId xmlns:a16="http://schemas.microsoft.com/office/drawing/2014/main" id="{CFE4E1DD-2E47-02BD-7F9A-54DA92165566}"/>
              </a:ext>
            </a:extLst>
          </p:cNvPr>
          <p:cNvGrpSpPr/>
          <p:nvPr/>
        </p:nvGrpSpPr>
        <p:grpSpPr>
          <a:xfrm>
            <a:off x="3946157" y="7444259"/>
            <a:ext cx="3201961" cy="1324142"/>
            <a:chOff x="3996265" y="1466006"/>
            <a:chExt cx="3201961" cy="1763680"/>
          </a:xfrm>
        </p:grpSpPr>
        <p:sp>
          <p:nvSpPr>
            <p:cNvPr id="6" name="TextBox 5">
              <a:extLst>
                <a:ext uri="{FF2B5EF4-FFF2-40B4-BE49-F238E27FC236}">
                  <a16:creationId xmlns:a16="http://schemas.microsoft.com/office/drawing/2014/main" id="{7D58DA4B-3F2A-7926-2953-824164D44758}"/>
                </a:ext>
              </a:extLst>
            </p:cNvPr>
            <p:cNvSpPr txBox="1"/>
            <p:nvPr/>
          </p:nvSpPr>
          <p:spPr>
            <a:xfrm>
              <a:off x="3996265" y="1744129"/>
              <a:ext cx="3201961" cy="1485557"/>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Details here</a:t>
              </a:r>
            </a:p>
          </p:txBody>
        </p:sp>
        <p:cxnSp>
          <p:nvCxnSpPr>
            <p:cNvPr id="8" name="Straight Connector 7">
              <a:extLst>
                <a:ext uri="{FF2B5EF4-FFF2-40B4-BE49-F238E27FC236}">
                  <a16:creationId xmlns:a16="http://schemas.microsoft.com/office/drawing/2014/main" id="{47037D53-BA05-D466-169A-EE7F2B2757FD}"/>
                </a:ext>
              </a:extLst>
            </p:cNvPr>
            <p:cNvCxnSpPr>
              <a:cxnSpLocks/>
            </p:cNvCxnSpPr>
            <p:nvPr/>
          </p:nvCxnSpPr>
          <p:spPr>
            <a:xfrm>
              <a:off x="3996266" y="1507291"/>
              <a:ext cx="0" cy="1372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33007B-C4AE-7995-F91E-CFAEF681D820}"/>
                </a:ext>
              </a:extLst>
            </p:cNvPr>
            <p:cNvSpPr txBox="1"/>
            <p:nvPr/>
          </p:nvSpPr>
          <p:spPr>
            <a:xfrm>
              <a:off x="4071683" y="1466006"/>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AGENT REMARKS</a:t>
              </a:r>
              <a:endParaRPr lang="en-US" sz="1000" dirty="0"/>
            </a:p>
          </p:txBody>
        </p:sp>
      </p:grpSp>
      <p:sp>
        <p:nvSpPr>
          <p:cNvPr id="13" name="Slide Number Placeholder 12">
            <a:extLst>
              <a:ext uri="{FF2B5EF4-FFF2-40B4-BE49-F238E27FC236}">
                <a16:creationId xmlns:a16="http://schemas.microsoft.com/office/drawing/2014/main" id="{953677DC-7EB4-EC2D-4AC0-5FD8B013B993}"/>
              </a:ext>
            </a:extLst>
          </p:cNvPr>
          <p:cNvSpPr>
            <a:spLocks noGrp="1"/>
          </p:cNvSpPr>
          <p:nvPr>
            <p:ph type="sldNum" sz="quarter" idx="12"/>
          </p:nvPr>
        </p:nvSpPr>
        <p:spPr/>
        <p:txBody>
          <a:bodyPr/>
          <a:lstStyle/>
          <a:p>
            <a:fld id="{3E82878E-A9F5-DB45-BD4D-566EE5518130}" type="slidenum">
              <a:rPr lang="en-US" smtClean="0"/>
              <a:t>6</a:t>
            </a:fld>
            <a:endParaRPr lang="en-US"/>
          </a:p>
        </p:txBody>
      </p:sp>
    </p:spTree>
    <p:extLst>
      <p:ext uri="{BB962C8B-B14F-4D97-AF65-F5344CB8AC3E}">
        <p14:creationId xmlns:p14="http://schemas.microsoft.com/office/powerpoint/2010/main" val="1986289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7</a:t>
            </a:fld>
            <a:endParaRPr lang="en-US" sz="900" dirty="0">
              <a:solidFill>
                <a:schemeClr val="bg1">
                  <a:lumMod val="85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30ABDFBC-A9AC-A64F-81CB-152388FE7CB8}"/>
              </a:ext>
            </a:extLst>
          </p:cNvPr>
          <p:cNvGrpSpPr/>
          <p:nvPr/>
        </p:nvGrpSpPr>
        <p:grpSpPr>
          <a:xfrm>
            <a:off x="3951694" y="1775637"/>
            <a:ext cx="3201961" cy="2997841"/>
            <a:chOff x="3996265" y="1658679"/>
            <a:chExt cx="3201961" cy="2997841"/>
          </a:xfrm>
        </p:grpSpPr>
        <p:sp>
          <p:nvSpPr>
            <p:cNvPr id="14" name="TextBox 13">
              <a:extLst>
                <a:ext uri="{FF2B5EF4-FFF2-40B4-BE49-F238E27FC236}">
                  <a16:creationId xmlns:a16="http://schemas.microsoft.com/office/drawing/2014/main" id="{9F16D675-A26F-D44F-8592-AD4D79F4293B}"/>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Clear the clutter and dust everything carefully</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Organize TV / DVR remotes in a decorative basket</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drapes and blinds cleaned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Use furniture that fits and complements the room</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house plants and a decorative rug if appropriate</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color with accent throws and pillows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Replace or clean light fixtures and lamps; add new bulbs to every light or lamp for consistency</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Stage / set table with updated dinnerware</a:t>
              </a:r>
            </a:p>
          </p:txBody>
        </p:sp>
        <p:cxnSp>
          <p:nvCxnSpPr>
            <p:cNvPr id="4" name="Straight Connector 3">
              <a:extLst>
                <a:ext uri="{FF2B5EF4-FFF2-40B4-BE49-F238E27FC236}">
                  <a16:creationId xmlns:a16="http://schemas.microsoft.com/office/drawing/2014/main" id="{675C77F1-26F2-2D4B-8036-361D061A8A31}"/>
                </a:ext>
              </a:extLst>
            </p:cNvPr>
            <p:cNvCxnSpPr>
              <a:cxnSpLocks/>
            </p:cNvCxnSpPr>
            <p:nvPr/>
          </p:nvCxnSpPr>
          <p:spPr>
            <a:xfrm>
              <a:off x="3996266" y="1658679"/>
              <a:ext cx="0" cy="29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2E36B2-1B57-7346-A0CA-054EA7413A08}"/>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LIVING/DINING AREAS</a:t>
              </a:r>
              <a:endParaRPr lang="en-US" sz="1000" dirty="0"/>
            </a:p>
          </p:txBody>
        </p:sp>
      </p:grpSp>
      <p:pic>
        <p:nvPicPr>
          <p:cNvPr id="49" name="Picture 48">
            <a:extLst>
              <a:ext uri="{FF2B5EF4-FFF2-40B4-BE49-F238E27FC236}">
                <a16:creationId xmlns:a16="http://schemas.microsoft.com/office/drawing/2014/main" id="{E17651E9-E4CD-674E-B8F7-B88A312BD1FA}"/>
              </a:ext>
            </a:extLst>
          </p:cNvPr>
          <p:cNvPicPr>
            <a:picLocks noChangeAspect="1"/>
          </p:cNvPicPr>
          <p:nvPr/>
        </p:nvPicPr>
        <p:blipFill rotWithShape="1">
          <a:blip r:embed="rId3"/>
          <a:srcRect b="9047"/>
          <a:stretch/>
        </p:blipFill>
        <p:spPr>
          <a:xfrm>
            <a:off x="749734" y="1790749"/>
            <a:ext cx="2951629" cy="3928126"/>
          </a:xfrm>
          <a:prstGeom prst="rect">
            <a:avLst/>
          </a:prstGeom>
        </p:spPr>
      </p:pic>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grpSp>
        <p:nvGrpSpPr>
          <p:cNvPr id="2" name="Group 1">
            <a:extLst>
              <a:ext uri="{FF2B5EF4-FFF2-40B4-BE49-F238E27FC236}">
                <a16:creationId xmlns:a16="http://schemas.microsoft.com/office/drawing/2014/main" id="{51173939-6DF8-8844-5CFC-1A41DD7DBB2E}"/>
              </a:ext>
            </a:extLst>
          </p:cNvPr>
          <p:cNvGrpSpPr/>
          <p:nvPr/>
        </p:nvGrpSpPr>
        <p:grpSpPr>
          <a:xfrm>
            <a:off x="3951693" y="5079605"/>
            <a:ext cx="3201961" cy="1886020"/>
            <a:chOff x="3996265" y="1334073"/>
            <a:chExt cx="3201961" cy="1886020"/>
          </a:xfrm>
        </p:grpSpPr>
        <p:sp>
          <p:nvSpPr>
            <p:cNvPr id="5" name="TextBox 4">
              <a:extLst>
                <a:ext uri="{FF2B5EF4-FFF2-40B4-BE49-F238E27FC236}">
                  <a16:creationId xmlns:a16="http://schemas.microsoft.com/office/drawing/2014/main" id="{620C1B55-51E7-145F-B31F-FBB77478B882}"/>
                </a:ext>
              </a:extLst>
            </p:cNvPr>
            <p:cNvSpPr txBox="1"/>
            <p:nvPr/>
          </p:nvSpPr>
          <p:spPr>
            <a:xfrm>
              <a:off x="3996265" y="1612194"/>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Remove everything but the essentials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Organize the workspace</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Keep it neutral</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Accessorize with pops of color</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Open blinds and / or drapes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Turn off your computer(s)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Secure any documents or personal / financial information</a:t>
              </a:r>
            </a:p>
          </p:txBody>
        </p:sp>
        <p:cxnSp>
          <p:nvCxnSpPr>
            <p:cNvPr id="6" name="Straight Connector 5">
              <a:extLst>
                <a:ext uri="{FF2B5EF4-FFF2-40B4-BE49-F238E27FC236}">
                  <a16:creationId xmlns:a16="http://schemas.microsoft.com/office/drawing/2014/main" id="{83F6ACA5-084B-67E7-28C4-B736E75FE131}"/>
                </a:ext>
              </a:extLst>
            </p:cNvPr>
            <p:cNvCxnSpPr>
              <a:cxnSpLocks/>
            </p:cNvCxnSpPr>
            <p:nvPr/>
          </p:nvCxnSpPr>
          <p:spPr>
            <a:xfrm>
              <a:off x="3996266" y="1334073"/>
              <a:ext cx="0" cy="1886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5111DB-98C1-3458-11FB-C6F658108884}"/>
                </a:ext>
              </a:extLst>
            </p:cNvPr>
            <p:cNvSpPr txBox="1"/>
            <p:nvPr/>
          </p:nvSpPr>
          <p:spPr>
            <a:xfrm>
              <a:off x="4071683" y="1334073"/>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OFFICE</a:t>
              </a:r>
              <a:endParaRPr lang="en-US" sz="1000" dirty="0"/>
            </a:p>
          </p:txBody>
        </p:sp>
      </p:grpSp>
      <p:grpSp>
        <p:nvGrpSpPr>
          <p:cNvPr id="10" name="Group 9">
            <a:extLst>
              <a:ext uri="{FF2B5EF4-FFF2-40B4-BE49-F238E27FC236}">
                <a16:creationId xmlns:a16="http://schemas.microsoft.com/office/drawing/2014/main" id="{637B68A1-9B89-99FF-48B5-BB4E58A0487B}"/>
              </a:ext>
            </a:extLst>
          </p:cNvPr>
          <p:cNvGrpSpPr/>
          <p:nvPr/>
        </p:nvGrpSpPr>
        <p:grpSpPr>
          <a:xfrm>
            <a:off x="3951692" y="7295040"/>
            <a:ext cx="3201961" cy="1324142"/>
            <a:chOff x="3996265" y="1690741"/>
            <a:chExt cx="3201961" cy="1763680"/>
          </a:xfrm>
        </p:grpSpPr>
        <p:sp>
          <p:nvSpPr>
            <p:cNvPr id="13" name="TextBox 12">
              <a:extLst>
                <a:ext uri="{FF2B5EF4-FFF2-40B4-BE49-F238E27FC236}">
                  <a16:creationId xmlns:a16="http://schemas.microsoft.com/office/drawing/2014/main" id="{499100BF-A55F-2DC0-5EFA-C3AA13F40A60}"/>
                </a:ext>
              </a:extLst>
            </p:cNvPr>
            <p:cNvSpPr txBox="1"/>
            <p:nvPr/>
          </p:nvSpPr>
          <p:spPr>
            <a:xfrm>
              <a:off x="3996265" y="1968864"/>
              <a:ext cx="3201961" cy="1485557"/>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Details here</a:t>
              </a:r>
            </a:p>
          </p:txBody>
        </p:sp>
        <p:cxnSp>
          <p:nvCxnSpPr>
            <p:cNvPr id="15" name="Straight Connector 14">
              <a:extLst>
                <a:ext uri="{FF2B5EF4-FFF2-40B4-BE49-F238E27FC236}">
                  <a16:creationId xmlns:a16="http://schemas.microsoft.com/office/drawing/2014/main" id="{608B6003-A8E9-E747-FA5E-DF496AD9DB3F}"/>
                </a:ext>
              </a:extLst>
            </p:cNvPr>
            <p:cNvCxnSpPr>
              <a:cxnSpLocks/>
            </p:cNvCxnSpPr>
            <p:nvPr/>
          </p:nvCxnSpPr>
          <p:spPr>
            <a:xfrm>
              <a:off x="3996266" y="1690741"/>
              <a:ext cx="0" cy="1595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9855F1-2446-348C-3249-B18D80253B45}"/>
                </a:ext>
              </a:extLst>
            </p:cNvPr>
            <p:cNvSpPr txBox="1"/>
            <p:nvPr/>
          </p:nvSpPr>
          <p:spPr>
            <a:xfrm>
              <a:off x="4071683" y="1690741"/>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AGENT REMARKS</a:t>
              </a:r>
              <a:endParaRPr lang="en-US" sz="1000" dirty="0"/>
            </a:p>
          </p:txBody>
        </p:sp>
      </p:grpSp>
      <p:pic>
        <p:nvPicPr>
          <p:cNvPr id="22" name="Picture 21">
            <a:extLst>
              <a:ext uri="{FF2B5EF4-FFF2-40B4-BE49-F238E27FC236}">
                <a16:creationId xmlns:a16="http://schemas.microsoft.com/office/drawing/2014/main" id="{783D8F05-2386-996D-2668-786775F4694D}"/>
              </a:ext>
            </a:extLst>
          </p:cNvPr>
          <p:cNvPicPr>
            <a:picLocks noChangeAspect="1"/>
          </p:cNvPicPr>
          <p:nvPr/>
        </p:nvPicPr>
        <p:blipFill rotWithShape="1">
          <a:blip r:embed="rId8"/>
          <a:srcRect t="42282" b="-48602"/>
          <a:stretch/>
        </p:blipFill>
        <p:spPr>
          <a:xfrm>
            <a:off x="749725" y="6121829"/>
            <a:ext cx="2951629" cy="4367536"/>
          </a:xfrm>
          <a:prstGeom prst="rect">
            <a:avLst/>
          </a:prstGeom>
        </p:spPr>
      </p:pic>
      <p:sp>
        <p:nvSpPr>
          <p:cNvPr id="18" name="Slide Number Placeholder 17">
            <a:extLst>
              <a:ext uri="{FF2B5EF4-FFF2-40B4-BE49-F238E27FC236}">
                <a16:creationId xmlns:a16="http://schemas.microsoft.com/office/drawing/2014/main" id="{DD9AD5DE-40EC-DD21-8577-5D694CF29EFE}"/>
              </a:ext>
            </a:extLst>
          </p:cNvPr>
          <p:cNvSpPr>
            <a:spLocks noGrp="1"/>
          </p:cNvSpPr>
          <p:nvPr>
            <p:ph type="sldNum" sz="quarter" idx="12"/>
          </p:nvPr>
        </p:nvSpPr>
        <p:spPr/>
        <p:txBody>
          <a:bodyPr/>
          <a:lstStyle/>
          <a:p>
            <a:fld id="{3E82878E-A9F5-DB45-BD4D-566EE5518130}" type="slidenum">
              <a:rPr lang="en-US" smtClean="0"/>
              <a:t>7</a:t>
            </a:fld>
            <a:endParaRPr lang="en-US"/>
          </a:p>
        </p:txBody>
      </p:sp>
    </p:spTree>
    <p:extLst>
      <p:ext uri="{BB962C8B-B14F-4D97-AF65-F5344CB8AC3E}">
        <p14:creationId xmlns:p14="http://schemas.microsoft.com/office/powerpoint/2010/main" val="1557324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AA30-4EBF-BC4E-8995-DFA4C270439F}"/>
              </a:ext>
            </a:extLst>
          </p:cNvPr>
          <p:cNvSpPr txBox="1"/>
          <p:nvPr/>
        </p:nvSpPr>
        <p:spPr>
          <a:xfrm>
            <a:off x="1534929" y="864116"/>
            <a:ext cx="5984602" cy="208274"/>
          </a:xfrm>
          <a:prstGeom prst="rect">
            <a:avLst/>
          </a:prstGeom>
          <a:noFill/>
        </p:spPr>
        <p:txBody>
          <a:bodyPr wrap="square" lIns="0" tIns="0" rIns="0" bIns="0" rtlCol="0" anchor="t" anchorCtr="0">
            <a:normAutofit fontScale="92500" lnSpcReduction="10000"/>
          </a:bodyPr>
          <a:lstStyle/>
          <a:p>
            <a:r>
              <a:rPr lang="en-US" sz="1200" i="1" dirty="0">
                <a:solidFill>
                  <a:schemeClr val="bg1"/>
                </a:solidFill>
                <a:latin typeface="Times" pitchFamily="2" charset="0"/>
              </a:rPr>
              <a:t>Detailed Home Preparation Plan for </a:t>
            </a:r>
            <a:r>
              <a:rPr lang="en-US" sz="1600" spc="120" dirty="0">
                <a:solidFill>
                  <a:schemeClr val="bg1"/>
                </a:solidFill>
                <a:latin typeface="Tw Cen MT" panose="020B0602020104020603" pitchFamily="34" charset="77"/>
              </a:rPr>
              <a:t>1234 SOME STREET, CITY STATE</a:t>
            </a:r>
            <a:endParaRPr lang="en-US" sz="1400" spc="120" dirty="0">
              <a:solidFill>
                <a:schemeClr val="bg1"/>
              </a:solidFill>
              <a:latin typeface="Tw Cen MT" panose="020B0602020104020603" pitchFamily="34" charset="77"/>
            </a:endParaRPr>
          </a:p>
        </p:txBody>
      </p:sp>
      <p:sp>
        <p:nvSpPr>
          <p:cNvPr id="9" name="TextBox 8">
            <a:extLst>
              <a:ext uri="{FF2B5EF4-FFF2-40B4-BE49-F238E27FC236}">
                <a16:creationId xmlns:a16="http://schemas.microsoft.com/office/drawing/2014/main" id="{CBC91DA6-B260-774A-9A66-5CB7A08E23BD}"/>
              </a:ext>
            </a:extLst>
          </p:cNvPr>
          <p:cNvSpPr txBox="1"/>
          <p:nvPr/>
        </p:nvSpPr>
        <p:spPr>
          <a:xfrm>
            <a:off x="342900" y="340341"/>
            <a:ext cx="2755900" cy="197366"/>
          </a:xfrm>
          <a:prstGeom prst="rect">
            <a:avLst/>
          </a:prstGeom>
          <a:noFill/>
        </p:spPr>
        <p:txBody>
          <a:bodyPr wrap="square" lIns="0" tIns="0" rIns="0" bIns="0" rtlCol="0" anchor="t" anchorCtr="0">
            <a:noAutofit/>
          </a:bodyPr>
          <a:lstStyle/>
          <a:p>
            <a:r>
              <a:rPr lang="en-US" sz="900" dirty="0">
                <a:solidFill>
                  <a:schemeClr val="bg1">
                    <a:lumMod val="85000"/>
                  </a:schemeClr>
                </a:solidFill>
                <a:latin typeface="Arial" panose="020B0604020202020204" pitchFamily="34" charset="0"/>
                <a:cs typeface="Arial" panose="020B0604020202020204" pitchFamily="34" charset="0"/>
              </a:rPr>
              <a:t>Prepared on Thursday, January 6, 2023</a:t>
            </a:r>
          </a:p>
        </p:txBody>
      </p:sp>
      <p:sp>
        <p:nvSpPr>
          <p:cNvPr id="11" name="TextBox 10">
            <a:extLst>
              <a:ext uri="{FF2B5EF4-FFF2-40B4-BE49-F238E27FC236}">
                <a16:creationId xmlns:a16="http://schemas.microsoft.com/office/drawing/2014/main" id="{10655E49-65D3-704D-8756-9CD59BAD5D36}"/>
              </a:ext>
            </a:extLst>
          </p:cNvPr>
          <p:cNvSpPr txBox="1"/>
          <p:nvPr/>
        </p:nvSpPr>
        <p:spPr>
          <a:xfrm>
            <a:off x="4673602" y="340341"/>
            <a:ext cx="2755900" cy="197366"/>
          </a:xfrm>
          <a:prstGeom prst="rect">
            <a:avLst/>
          </a:prstGeom>
          <a:noFill/>
        </p:spPr>
        <p:txBody>
          <a:bodyPr wrap="square" lIns="0" tIns="0" rIns="0" bIns="0" rtlCol="0" anchor="t" anchorCtr="0">
            <a:noAutofit/>
          </a:bodyPr>
          <a:lstStyle/>
          <a:p>
            <a:pPr algn="r"/>
            <a:fld id="{8D7406F9-1262-D243-A533-B1CF7C612B6C}" type="slidenum">
              <a:rPr lang="en-US" sz="900" smtClean="0">
                <a:solidFill>
                  <a:schemeClr val="bg1">
                    <a:lumMod val="85000"/>
                  </a:schemeClr>
                </a:solidFill>
                <a:latin typeface="Arial" panose="020B0604020202020204" pitchFamily="34" charset="0"/>
                <a:cs typeface="Arial" panose="020B0604020202020204" pitchFamily="34" charset="0"/>
              </a:rPr>
              <a:t>8</a:t>
            </a:fld>
            <a:endParaRPr lang="en-US" sz="900" dirty="0">
              <a:solidFill>
                <a:schemeClr val="bg1">
                  <a:lumMod val="85000"/>
                </a:schemeClr>
              </a:solidFill>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E7ED16C1-DCA4-7149-8E8A-5625C81475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0733" y="6363541"/>
            <a:ext cx="2951382" cy="1967753"/>
          </a:xfrm>
          <a:prstGeom prst="rect">
            <a:avLst/>
          </a:prstGeom>
        </p:spPr>
      </p:pic>
      <p:pic>
        <p:nvPicPr>
          <p:cNvPr id="3" name="Picture 2" descr="Icon&#10;&#10;Description automatically generated">
            <a:extLst>
              <a:ext uri="{FF2B5EF4-FFF2-40B4-BE49-F238E27FC236}">
                <a16:creationId xmlns:a16="http://schemas.microsoft.com/office/drawing/2014/main" id="{303E79F7-9367-D34A-B202-8822C43464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875" y="486738"/>
            <a:ext cx="892079" cy="840133"/>
          </a:xfrm>
          <a:prstGeom prst="rect">
            <a:avLst/>
          </a:prstGeom>
        </p:spPr>
      </p:pic>
      <p:grpSp>
        <p:nvGrpSpPr>
          <p:cNvPr id="31" name="Group 30">
            <a:extLst>
              <a:ext uri="{FF2B5EF4-FFF2-40B4-BE49-F238E27FC236}">
                <a16:creationId xmlns:a16="http://schemas.microsoft.com/office/drawing/2014/main" id="{0C726645-67D1-644E-B3B0-7E17D11544AE}"/>
              </a:ext>
            </a:extLst>
          </p:cNvPr>
          <p:cNvGrpSpPr/>
          <p:nvPr/>
        </p:nvGrpSpPr>
        <p:grpSpPr>
          <a:xfrm>
            <a:off x="1355135" y="8655494"/>
            <a:ext cx="5372100" cy="726996"/>
            <a:chOff x="1016000" y="8681998"/>
            <a:chExt cx="5372100" cy="726996"/>
          </a:xfrm>
        </p:grpSpPr>
        <p:sp>
          <p:nvSpPr>
            <p:cNvPr id="34" name="TextBox 33">
              <a:extLst>
                <a:ext uri="{FF2B5EF4-FFF2-40B4-BE49-F238E27FC236}">
                  <a16:creationId xmlns:a16="http://schemas.microsoft.com/office/drawing/2014/main" id="{C803D4E5-AB51-1E4A-8CE6-13F549E5DB6F}"/>
                </a:ext>
              </a:extLst>
            </p:cNvPr>
            <p:cNvSpPr txBox="1"/>
            <p:nvPr/>
          </p:nvSpPr>
          <p:spPr>
            <a:xfrm>
              <a:off x="1016000" y="8681998"/>
              <a:ext cx="5372100" cy="276662"/>
            </a:xfrm>
            <a:prstGeom prst="rect">
              <a:avLst/>
            </a:prstGeom>
            <a:noFill/>
          </p:spPr>
          <p:txBody>
            <a:bodyPr wrap="square" lIns="0" tIns="0" rIns="0" bIns="0" rtlCol="0" anchor="ctr" anchorCtr="1">
              <a:noAutofit/>
            </a:bodyPr>
            <a:lstStyle/>
            <a:p>
              <a:r>
                <a:rPr lang="en-US" sz="1400" i="1" dirty="0">
                  <a:latin typeface="Times" pitchFamily="2" charset="0"/>
                </a:rPr>
                <a:t>Prepared by</a:t>
              </a:r>
            </a:p>
          </p:txBody>
        </p:sp>
        <p:sp>
          <p:nvSpPr>
            <p:cNvPr id="35" name="TextBox 34">
              <a:extLst>
                <a:ext uri="{FF2B5EF4-FFF2-40B4-BE49-F238E27FC236}">
                  <a16:creationId xmlns:a16="http://schemas.microsoft.com/office/drawing/2014/main" id="{61AEDE7C-4DF0-D446-B956-EC0565507EF4}"/>
                </a:ext>
              </a:extLst>
            </p:cNvPr>
            <p:cNvSpPr txBox="1"/>
            <p:nvPr/>
          </p:nvSpPr>
          <p:spPr>
            <a:xfrm>
              <a:off x="1016000" y="8907860"/>
              <a:ext cx="5372100" cy="369332"/>
            </a:xfrm>
            <a:prstGeom prst="rect">
              <a:avLst/>
            </a:prstGeom>
            <a:noFill/>
          </p:spPr>
          <p:txBody>
            <a:bodyPr wrap="square" lIns="0" tIns="0" rIns="0" bIns="0" rtlCol="0" anchor="ctr" anchorCtr="1">
              <a:noAutofit/>
            </a:bodyPr>
            <a:lstStyle/>
            <a:p>
              <a:r>
                <a:rPr lang="en-US" spc="200" dirty="0">
                  <a:latin typeface="Tw Cen MT" panose="020B0602020104020603" pitchFamily="34" charset="77"/>
                </a:rPr>
                <a:t>ELIZABETH DOE</a:t>
              </a:r>
            </a:p>
          </p:txBody>
        </p:sp>
        <p:sp>
          <p:nvSpPr>
            <p:cNvPr id="36" name="TextBox 35">
              <a:extLst>
                <a:ext uri="{FF2B5EF4-FFF2-40B4-BE49-F238E27FC236}">
                  <a16:creationId xmlns:a16="http://schemas.microsoft.com/office/drawing/2014/main" id="{AE6BC664-FF8C-7344-B3A9-1301A3FA2D44}"/>
                </a:ext>
              </a:extLst>
            </p:cNvPr>
            <p:cNvSpPr txBox="1"/>
            <p:nvPr/>
          </p:nvSpPr>
          <p:spPr>
            <a:xfrm>
              <a:off x="1016000" y="9211628"/>
              <a:ext cx="5372100" cy="197366"/>
            </a:xfrm>
            <a:prstGeom prst="rect">
              <a:avLst/>
            </a:prstGeom>
            <a:noFill/>
          </p:spPr>
          <p:txBody>
            <a:bodyPr wrap="square" lIns="0" tIns="0" rIns="0" bIns="0" rtlCol="0" anchor="ctr" anchorCtr="1">
              <a:noAutofit/>
            </a:bodyPr>
            <a:lstStyle/>
            <a:p>
              <a:r>
                <a:rPr lang="en-US" sz="1100" spc="300" dirty="0">
                  <a:solidFill>
                    <a:schemeClr val="bg2">
                      <a:lumMod val="25000"/>
                    </a:schemeClr>
                  </a:solidFill>
                  <a:latin typeface="Arial" panose="020B0604020202020204" pitchFamily="34" charset="0"/>
                  <a:cs typeface="Arial" panose="020B0604020202020204" pitchFamily="34" charset="0"/>
                </a:rPr>
                <a:t>REALTOR ® / BROKER</a:t>
              </a:r>
            </a:p>
          </p:txBody>
        </p:sp>
      </p:grpSp>
      <p:grpSp>
        <p:nvGrpSpPr>
          <p:cNvPr id="50" name="Group 49">
            <a:extLst>
              <a:ext uri="{FF2B5EF4-FFF2-40B4-BE49-F238E27FC236}">
                <a16:creationId xmlns:a16="http://schemas.microsoft.com/office/drawing/2014/main" id="{B1A24D07-F06B-C34B-A167-04BC0537A65D}"/>
              </a:ext>
            </a:extLst>
          </p:cNvPr>
          <p:cNvGrpSpPr/>
          <p:nvPr/>
        </p:nvGrpSpPr>
        <p:grpSpPr>
          <a:xfrm>
            <a:off x="1650048" y="9515599"/>
            <a:ext cx="5529513" cy="202460"/>
            <a:chOff x="431808" y="9558876"/>
            <a:chExt cx="5529513" cy="202460"/>
          </a:xfrm>
        </p:grpSpPr>
        <p:sp>
          <p:nvSpPr>
            <p:cNvPr id="53" name="TextBox 52">
              <a:extLst>
                <a:ext uri="{FF2B5EF4-FFF2-40B4-BE49-F238E27FC236}">
                  <a16:creationId xmlns:a16="http://schemas.microsoft.com/office/drawing/2014/main" id="{8F2A8969-BC7D-154F-A349-44884451BBD1}"/>
                </a:ext>
              </a:extLst>
            </p:cNvPr>
            <p:cNvSpPr txBox="1"/>
            <p:nvPr/>
          </p:nvSpPr>
          <p:spPr>
            <a:xfrm>
              <a:off x="431808" y="9576670"/>
              <a:ext cx="4902192" cy="184666"/>
            </a:xfrm>
            <a:prstGeom prst="rect">
              <a:avLst/>
            </a:prstGeom>
            <a:noFill/>
          </p:spPr>
          <p:txBody>
            <a:bodyPr wrap="square" lIns="0" tIns="0" rIns="0" bIns="0" rtlCol="0">
              <a:spAutoFit/>
            </a:bodyPr>
            <a:lstStyle/>
            <a:p>
              <a:r>
                <a:rPr lang="en-US" sz="600" dirty="0">
                  <a:solidFill>
                    <a:schemeClr val="bg2">
                      <a:lumMod val="25000"/>
                    </a:schemeClr>
                  </a:solidFill>
                  <a:latin typeface="Arial Narrow" panose="020B0604020202020204" pitchFamily="34" charset="0"/>
                  <a:cs typeface="Arial Narrow" panose="020B0604020202020204" pitchFamily="34" charset="0"/>
                </a:rPr>
                <a:t>©2023 Coldwell Banker Tomlinson. All Rights Reserved. Coldwell Banker® and the Coldwell Banker Logo are registered service marks owned by Coldwell Banker Tomlinson. Coldwell Banker Tomlinson fully supports the principles of the Fair Housing Act and the Equal Opportunity Act. Each office is independently owned and operated. </a:t>
              </a:r>
            </a:p>
          </p:txBody>
        </p:sp>
        <p:pic>
          <p:nvPicPr>
            <p:cNvPr id="54" name="Picture 53">
              <a:extLst>
                <a:ext uri="{FF2B5EF4-FFF2-40B4-BE49-F238E27FC236}">
                  <a16:creationId xmlns:a16="http://schemas.microsoft.com/office/drawing/2014/main" id="{D88FCF9E-F7B6-C74E-9431-0A3F365900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0707" y="9558876"/>
              <a:ext cx="323936" cy="202460"/>
            </a:xfrm>
            <a:prstGeom prst="rect">
              <a:avLst/>
            </a:prstGeom>
          </p:spPr>
        </p:pic>
        <p:pic>
          <p:nvPicPr>
            <p:cNvPr id="55" name="Picture 54">
              <a:extLst>
                <a:ext uri="{FF2B5EF4-FFF2-40B4-BE49-F238E27FC236}">
                  <a16:creationId xmlns:a16="http://schemas.microsoft.com/office/drawing/2014/main" id="{06EE42AF-ABC3-6B43-B7B5-E5804E0991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1350" y="9573770"/>
              <a:ext cx="189971" cy="187566"/>
            </a:xfrm>
            <a:prstGeom prst="rect">
              <a:avLst/>
            </a:prstGeom>
          </p:spPr>
        </p:pic>
      </p:grpSp>
      <p:pic>
        <p:nvPicPr>
          <p:cNvPr id="56" name="Picture 55" descr="A blue and white sign&#10;&#10;Description automatically generated with low confidence">
            <a:extLst>
              <a:ext uri="{FF2B5EF4-FFF2-40B4-BE49-F238E27FC236}">
                <a16:creationId xmlns:a16="http://schemas.microsoft.com/office/drawing/2014/main" id="{5D1FA262-794B-3149-9223-27E5C226AB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362" y="8793825"/>
            <a:ext cx="784750" cy="938898"/>
          </a:xfrm>
          <a:prstGeom prst="rect">
            <a:avLst/>
          </a:prstGeom>
        </p:spPr>
      </p:pic>
      <p:grpSp>
        <p:nvGrpSpPr>
          <p:cNvPr id="2" name="Group 1">
            <a:extLst>
              <a:ext uri="{FF2B5EF4-FFF2-40B4-BE49-F238E27FC236}">
                <a16:creationId xmlns:a16="http://schemas.microsoft.com/office/drawing/2014/main" id="{73306064-E849-691E-A977-E06476070358}"/>
              </a:ext>
            </a:extLst>
          </p:cNvPr>
          <p:cNvGrpSpPr/>
          <p:nvPr/>
        </p:nvGrpSpPr>
        <p:grpSpPr>
          <a:xfrm>
            <a:off x="3948192" y="1740776"/>
            <a:ext cx="3201961" cy="2012358"/>
            <a:chOff x="3996265" y="1658679"/>
            <a:chExt cx="3201961" cy="2012358"/>
          </a:xfrm>
        </p:grpSpPr>
        <p:sp>
          <p:nvSpPr>
            <p:cNvPr id="5" name="TextBox 4">
              <a:extLst>
                <a:ext uri="{FF2B5EF4-FFF2-40B4-BE49-F238E27FC236}">
                  <a16:creationId xmlns:a16="http://schemas.microsoft.com/office/drawing/2014/main" id="{DF582504-E09A-473E-06CE-66F39F8C7693}"/>
                </a:ext>
              </a:extLst>
            </p:cNvPr>
            <p:cNvSpPr txBox="1"/>
            <p:nvPr/>
          </p:nvSpPr>
          <p:spPr>
            <a:xfrm>
              <a:off x="3996265" y="1951911"/>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Dust and vacuum – make sure its clean under all beds and dressers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Wash or replace bedspreads or comforters and pillowcases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Make all beds; add colorful throw pillows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Organize closets, clothing, and shoes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Secure any jewelry or personal items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fresh flowers</a:t>
              </a:r>
            </a:p>
          </p:txBody>
        </p:sp>
        <p:cxnSp>
          <p:nvCxnSpPr>
            <p:cNvPr id="6" name="Straight Connector 5">
              <a:extLst>
                <a:ext uri="{FF2B5EF4-FFF2-40B4-BE49-F238E27FC236}">
                  <a16:creationId xmlns:a16="http://schemas.microsoft.com/office/drawing/2014/main" id="{7CADE3ED-4693-35A4-E6EA-CC9D3D88F782}"/>
                </a:ext>
              </a:extLst>
            </p:cNvPr>
            <p:cNvCxnSpPr>
              <a:cxnSpLocks/>
            </p:cNvCxnSpPr>
            <p:nvPr/>
          </p:nvCxnSpPr>
          <p:spPr>
            <a:xfrm>
              <a:off x="3996266" y="1658679"/>
              <a:ext cx="0" cy="2012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26BB86B-694C-5610-2238-0CF175B705EF}"/>
                </a:ext>
              </a:extLst>
            </p:cNvPr>
            <p:cNvSpPr txBox="1"/>
            <p:nvPr/>
          </p:nvSpPr>
          <p:spPr>
            <a:xfrm>
              <a:off x="4071683" y="1673790"/>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BEDROOMS</a:t>
              </a:r>
              <a:endParaRPr lang="en-US" sz="1000" dirty="0"/>
            </a:p>
          </p:txBody>
        </p:sp>
      </p:grpSp>
      <p:grpSp>
        <p:nvGrpSpPr>
          <p:cNvPr id="17" name="Group 16">
            <a:extLst>
              <a:ext uri="{FF2B5EF4-FFF2-40B4-BE49-F238E27FC236}">
                <a16:creationId xmlns:a16="http://schemas.microsoft.com/office/drawing/2014/main" id="{A969A0F3-6C4C-98F9-E1FB-0F14AAEBD428}"/>
              </a:ext>
            </a:extLst>
          </p:cNvPr>
          <p:cNvGrpSpPr/>
          <p:nvPr/>
        </p:nvGrpSpPr>
        <p:grpSpPr>
          <a:xfrm>
            <a:off x="3948192" y="4022199"/>
            <a:ext cx="3483355" cy="3277503"/>
            <a:chOff x="3996265" y="609163"/>
            <a:chExt cx="3201961" cy="3788595"/>
          </a:xfrm>
        </p:grpSpPr>
        <p:sp>
          <p:nvSpPr>
            <p:cNvPr id="18" name="TextBox 17">
              <a:extLst>
                <a:ext uri="{FF2B5EF4-FFF2-40B4-BE49-F238E27FC236}">
                  <a16:creationId xmlns:a16="http://schemas.microsoft.com/office/drawing/2014/main" id="{3C7975AE-BAAA-C1D6-C23A-6DE7F20500CC}"/>
                </a:ext>
              </a:extLst>
            </p:cNvPr>
            <p:cNvSpPr txBox="1"/>
            <p:nvPr/>
          </p:nvSpPr>
          <p:spPr>
            <a:xfrm>
              <a:off x="3996265" y="899546"/>
              <a:ext cx="3201961" cy="1485556"/>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Clean and polish mirrors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toilets deep cleaned, using pumice stone for rings if necessary</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toilet or tank hardware replaced if toilet runs or does not flush properly</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tile or stone treated / sealed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Replace tub and sink faucets, drains, and hardware if needed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Ensure clean tubs / showers and surrounds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Have flooring cleaned &amp; replace imperfections</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Ensure exhaust fans are working properly and are cleaned</a:t>
              </a:r>
            </a:p>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Add colorful accents and fresh flowers to bathroom counters</a:t>
              </a:r>
            </a:p>
          </p:txBody>
        </p:sp>
        <p:cxnSp>
          <p:nvCxnSpPr>
            <p:cNvPr id="20" name="Straight Connector 19">
              <a:extLst>
                <a:ext uri="{FF2B5EF4-FFF2-40B4-BE49-F238E27FC236}">
                  <a16:creationId xmlns:a16="http://schemas.microsoft.com/office/drawing/2014/main" id="{9010493C-064D-A02D-2FED-BA33B7088183}"/>
                </a:ext>
              </a:extLst>
            </p:cNvPr>
            <p:cNvCxnSpPr>
              <a:cxnSpLocks/>
            </p:cNvCxnSpPr>
            <p:nvPr/>
          </p:nvCxnSpPr>
          <p:spPr>
            <a:xfrm flipH="1">
              <a:off x="3996265" y="609163"/>
              <a:ext cx="1" cy="3788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17B4792-5D55-FFD6-A3BE-38D44197306B}"/>
                </a:ext>
              </a:extLst>
            </p:cNvPr>
            <p:cNvSpPr txBox="1"/>
            <p:nvPr/>
          </p:nvSpPr>
          <p:spPr>
            <a:xfrm>
              <a:off x="4071683" y="621425"/>
              <a:ext cx="3126543" cy="284617"/>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BATHROOMS</a:t>
              </a:r>
              <a:endParaRPr lang="en-US" sz="1000" dirty="0"/>
            </a:p>
          </p:txBody>
        </p:sp>
      </p:grpSp>
      <p:grpSp>
        <p:nvGrpSpPr>
          <p:cNvPr id="23" name="Group 22">
            <a:extLst>
              <a:ext uri="{FF2B5EF4-FFF2-40B4-BE49-F238E27FC236}">
                <a16:creationId xmlns:a16="http://schemas.microsoft.com/office/drawing/2014/main" id="{5FAA2148-E726-BF60-13A7-D6FE4BB00844}"/>
              </a:ext>
            </a:extLst>
          </p:cNvPr>
          <p:cNvGrpSpPr/>
          <p:nvPr/>
        </p:nvGrpSpPr>
        <p:grpSpPr>
          <a:xfrm>
            <a:off x="3948192" y="7518711"/>
            <a:ext cx="3201961" cy="1349472"/>
            <a:chOff x="3996265" y="2200799"/>
            <a:chExt cx="3201961" cy="1797412"/>
          </a:xfrm>
        </p:grpSpPr>
        <p:sp>
          <p:nvSpPr>
            <p:cNvPr id="24" name="TextBox 23">
              <a:extLst>
                <a:ext uri="{FF2B5EF4-FFF2-40B4-BE49-F238E27FC236}">
                  <a16:creationId xmlns:a16="http://schemas.microsoft.com/office/drawing/2014/main" id="{4A3A6CE7-D5DA-75B9-3BEA-1C84B5860628}"/>
                </a:ext>
              </a:extLst>
            </p:cNvPr>
            <p:cNvSpPr txBox="1"/>
            <p:nvPr/>
          </p:nvSpPr>
          <p:spPr>
            <a:xfrm>
              <a:off x="3996265" y="2512654"/>
              <a:ext cx="3201961" cy="1485557"/>
            </a:xfrm>
            <a:prstGeom prst="rect">
              <a:avLst/>
            </a:prstGeom>
            <a:noFill/>
            <a:ln w="6350">
              <a:noFill/>
            </a:ln>
          </p:spPr>
          <p:txBody>
            <a:bodyPr wrap="square" lIns="182880" tIns="0" rIns="0" bIns="0" numCol="1" spcCol="365760" rtlCol="0" anchor="t" anchorCtr="0">
              <a:noAutofit/>
            </a:bodyPr>
            <a:lstStyle/>
            <a:p>
              <a:pPr marL="171450" indent="-171450">
                <a:spcAft>
                  <a:spcPts val="600"/>
                </a:spcAft>
                <a:buFont typeface="Arial" panose="020B0604020202020204" pitchFamily="34" charset="0"/>
                <a:buChar char="•"/>
              </a:pPr>
              <a:r>
                <a:rPr lang="en-US" sz="1100" dirty="0">
                  <a:solidFill>
                    <a:schemeClr val="bg2">
                      <a:lumMod val="25000"/>
                    </a:schemeClr>
                  </a:solidFill>
                  <a:latin typeface="Arial" panose="020B0604020202020204" pitchFamily="34" charset="0"/>
                  <a:cs typeface="Arial" panose="020B0604020202020204" pitchFamily="34" charset="0"/>
                </a:rPr>
                <a:t>Details here</a:t>
              </a:r>
            </a:p>
          </p:txBody>
        </p:sp>
        <p:cxnSp>
          <p:nvCxnSpPr>
            <p:cNvPr id="25" name="Straight Connector 24">
              <a:extLst>
                <a:ext uri="{FF2B5EF4-FFF2-40B4-BE49-F238E27FC236}">
                  <a16:creationId xmlns:a16="http://schemas.microsoft.com/office/drawing/2014/main" id="{A4A0C356-5E3C-84BC-6C52-DDD94E8B08C1}"/>
                </a:ext>
              </a:extLst>
            </p:cNvPr>
            <p:cNvCxnSpPr>
              <a:cxnSpLocks/>
              <a:endCxn id="24" idx="1"/>
            </p:cNvCxnSpPr>
            <p:nvPr/>
          </p:nvCxnSpPr>
          <p:spPr>
            <a:xfrm flipH="1">
              <a:off x="3996265" y="2200799"/>
              <a:ext cx="1" cy="1054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3166D1-7720-A1D8-D963-2842AB99E7A4}"/>
                </a:ext>
              </a:extLst>
            </p:cNvPr>
            <p:cNvSpPr txBox="1"/>
            <p:nvPr/>
          </p:nvSpPr>
          <p:spPr>
            <a:xfrm>
              <a:off x="4071683" y="2234529"/>
              <a:ext cx="3126543" cy="246221"/>
            </a:xfrm>
            <a:prstGeom prst="rect">
              <a:avLst/>
            </a:prstGeom>
            <a:noFill/>
          </p:spPr>
          <p:txBody>
            <a:bodyPr wrap="squar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AGENT REMARKS</a:t>
              </a:r>
              <a:endParaRPr lang="en-US" sz="1000" dirty="0"/>
            </a:p>
          </p:txBody>
        </p:sp>
      </p:grpSp>
      <p:pic>
        <p:nvPicPr>
          <p:cNvPr id="27" name="Picture 26">
            <a:extLst>
              <a:ext uri="{FF2B5EF4-FFF2-40B4-BE49-F238E27FC236}">
                <a16:creationId xmlns:a16="http://schemas.microsoft.com/office/drawing/2014/main" id="{8DAEE879-663E-C485-954C-2E4B098F9B12}"/>
              </a:ext>
            </a:extLst>
          </p:cNvPr>
          <p:cNvPicPr>
            <a:picLocks noChangeAspect="1"/>
          </p:cNvPicPr>
          <p:nvPr/>
        </p:nvPicPr>
        <p:blipFill rotWithShape="1">
          <a:blip r:embed="rId8"/>
          <a:srcRect t="1090" b="2704"/>
          <a:stretch/>
        </p:blipFill>
        <p:spPr>
          <a:xfrm>
            <a:off x="749734" y="1715273"/>
            <a:ext cx="2951629" cy="4259478"/>
          </a:xfrm>
          <a:prstGeom prst="rect">
            <a:avLst/>
          </a:prstGeom>
        </p:spPr>
      </p:pic>
      <p:sp>
        <p:nvSpPr>
          <p:cNvPr id="10" name="Slide Number Placeholder 9">
            <a:extLst>
              <a:ext uri="{FF2B5EF4-FFF2-40B4-BE49-F238E27FC236}">
                <a16:creationId xmlns:a16="http://schemas.microsoft.com/office/drawing/2014/main" id="{1EE98C23-4849-399A-2EEC-3753DE983F90}"/>
              </a:ext>
            </a:extLst>
          </p:cNvPr>
          <p:cNvSpPr>
            <a:spLocks noGrp="1"/>
          </p:cNvSpPr>
          <p:nvPr>
            <p:ph type="sldNum" sz="quarter" idx="12"/>
          </p:nvPr>
        </p:nvSpPr>
        <p:spPr/>
        <p:txBody>
          <a:bodyPr/>
          <a:lstStyle/>
          <a:p>
            <a:fld id="{3E82878E-A9F5-DB45-BD4D-566EE5518130}" type="slidenum">
              <a:rPr lang="en-US" smtClean="0"/>
              <a:t>8</a:t>
            </a:fld>
            <a:endParaRPr lang="en-US"/>
          </a:p>
        </p:txBody>
      </p:sp>
    </p:spTree>
    <p:extLst>
      <p:ext uri="{BB962C8B-B14F-4D97-AF65-F5344CB8AC3E}">
        <p14:creationId xmlns:p14="http://schemas.microsoft.com/office/powerpoint/2010/main" val="23176036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11031</TotalTime>
  <Words>2351</Words>
  <Application>Microsoft Macintosh PowerPoint</Application>
  <PresentationFormat>Custom</PresentationFormat>
  <Paragraphs>293</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 Narrow</vt:lpstr>
      <vt:lpstr>Calibri</vt:lpstr>
      <vt:lpstr>Calibri Light</vt:lpstr>
      <vt:lpstr>System Font Regular</vt:lpstr>
      <vt:lpstr>Times</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Josefa D. Saldaña</dc:creator>
  <cp:lastModifiedBy>Kristina Case</cp:lastModifiedBy>
  <cp:revision>41</cp:revision>
  <cp:lastPrinted>2023-08-29T14:04:54Z</cp:lastPrinted>
  <dcterms:created xsi:type="dcterms:W3CDTF">2022-01-06T19:28:08Z</dcterms:created>
  <dcterms:modified xsi:type="dcterms:W3CDTF">2023-08-29T18:15:24Z</dcterms:modified>
</cp:coreProperties>
</file>