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3"/>
  </p:notesMasterIdLst>
  <p:handoutMasterIdLst>
    <p:handoutMasterId r:id="rId14"/>
  </p:handoutMasterIdLst>
  <p:sldIdLst>
    <p:sldId id="263" r:id="rId2"/>
    <p:sldId id="265" r:id="rId3"/>
    <p:sldId id="264" r:id="rId4"/>
    <p:sldId id="266" r:id="rId5"/>
    <p:sldId id="267" r:id="rId6"/>
    <p:sldId id="268" r:id="rId7"/>
    <p:sldId id="272" r:id="rId8"/>
    <p:sldId id="275" r:id="rId9"/>
    <p:sldId id="276" r:id="rId10"/>
    <p:sldId id="277" r:id="rId11"/>
    <p:sldId id="270" r:id="rId12"/>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2093"/>
    <a:srgbClr val="941651"/>
    <a:srgbClr val="941100"/>
    <a:srgbClr val="FF9300"/>
    <a:srgbClr val="945200"/>
    <a:srgbClr val="929000"/>
    <a:srgbClr val="009051"/>
    <a:srgbClr val="009193"/>
    <a:srgbClr val="008F00"/>
    <a:srgbClr val="D5FC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33"/>
    <p:restoredTop sz="94852"/>
  </p:normalViewPr>
  <p:slideViewPr>
    <p:cSldViewPr snapToGrid="0" snapToObjects="1">
      <p:cViewPr>
        <p:scale>
          <a:sx n="97" d="100"/>
          <a:sy n="97" d="100"/>
        </p:scale>
        <p:origin x="2016" y="1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CDA799-08CB-8A4D-9AFE-47974F98AB4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05A0587-6386-0E47-8368-C6A38E67431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518EB5E-6ACB-5F49-9C7A-B5D9063BBB83}" type="datetimeFigureOut">
              <a:rPr lang="en-US" smtClean="0"/>
              <a:t>11/15/22</a:t>
            </a:fld>
            <a:endParaRPr lang="en-US"/>
          </a:p>
        </p:txBody>
      </p:sp>
      <p:sp>
        <p:nvSpPr>
          <p:cNvPr id="4" name="Footer Placeholder 3">
            <a:extLst>
              <a:ext uri="{FF2B5EF4-FFF2-40B4-BE49-F238E27FC236}">
                <a16:creationId xmlns:a16="http://schemas.microsoft.com/office/drawing/2014/main" id="{09431D19-2A6B-8747-A7B8-DB18E49D106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5D1736-510D-B349-9B65-CB411C24B81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1B29DE6-A04C-4A42-9236-6BD4143B7F68}" type="slidenum">
              <a:rPr lang="en-US" smtClean="0"/>
              <a:t>‹#›</a:t>
            </a:fld>
            <a:endParaRPr lang="en-US"/>
          </a:p>
        </p:txBody>
      </p:sp>
    </p:spTree>
    <p:extLst>
      <p:ext uri="{BB962C8B-B14F-4D97-AF65-F5344CB8AC3E}">
        <p14:creationId xmlns:p14="http://schemas.microsoft.com/office/powerpoint/2010/main" val="20371454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64A6C4-26B6-0B43-BF08-2CC8C600C960}" type="datetimeFigureOut">
              <a:rPr lang="en-US" smtClean="0"/>
              <a:t>11/15/22</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E454BE-393E-E446-BC54-B0752A09AE32}" type="slidenum">
              <a:rPr lang="en-US" smtClean="0"/>
              <a:t>‹#›</a:t>
            </a:fld>
            <a:endParaRPr lang="en-US"/>
          </a:p>
        </p:txBody>
      </p:sp>
    </p:spTree>
    <p:extLst>
      <p:ext uri="{BB962C8B-B14F-4D97-AF65-F5344CB8AC3E}">
        <p14:creationId xmlns:p14="http://schemas.microsoft.com/office/powerpoint/2010/main" val="428261423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60867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29965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21007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7789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25694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6093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1336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EA26BA-8019-B2C4-DFE6-6CBB1200E509}"/>
              </a:ext>
            </a:extLst>
          </p:cNvPr>
          <p:cNvSpPr/>
          <p:nvPr userDrawn="1"/>
        </p:nvSpPr>
        <p:spPr>
          <a:xfrm>
            <a:off x="0" y="7736619"/>
            <a:ext cx="7772400" cy="2321781"/>
          </a:xfrm>
          <a:prstGeom prst="rect">
            <a:avLst/>
          </a:prstGeom>
          <a:solidFill>
            <a:srgbClr val="0121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AFDBE0D-0281-CF3F-6726-1B15BB46294E}"/>
              </a:ext>
            </a:extLst>
          </p:cNvPr>
          <p:cNvSpPr/>
          <p:nvPr/>
        </p:nvSpPr>
        <p:spPr>
          <a:xfrm>
            <a:off x="0" y="9270025"/>
            <a:ext cx="6391075" cy="784830"/>
          </a:xfrm>
          <a:prstGeom prst="rect">
            <a:avLst/>
          </a:prstGeom>
        </p:spPr>
        <p:txBody>
          <a:bodyPr wrap="square" lIns="914400" tIns="228600" rIns="228600" bIns="228600">
            <a:spAutoFit/>
          </a:bodyPr>
          <a:lstStyle/>
          <a:p>
            <a:r>
              <a:rPr lang="en-US" sz="700" b="0" i="0" dirty="0">
                <a:solidFill>
                  <a:schemeClr val="bg1">
                    <a:lumMod val="75000"/>
                  </a:schemeClr>
                </a:solidFill>
                <a:latin typeface="Roboto Condensed" panose="02000000000000000000" pitchFamily="2" charset="0"/>
                <a:ea typeface="Roboto Condensed" panose="02000000000000000000" pitchFamily="2" charset="0"/>
                <a:cs typeface="Roboto Condensed" panose="02000000000000000000" pitchFamily="2" charset="0"/>
              </a:rPr>
              <a:t>©2022 Coldwell Banker Real Estate LLC. All Rights Reserved. Coldwell Banker® and the Coldwell Banker Logo are registered service marks owned by Coldwell Banker Real Estate LLC. Coldwell Banker Real Estate LLC fully supports the principles of the Fair Housing Act and the Equal Opportunity Act. Each office is independently owned and operated. Not intended as a solicitation if your property is already listed by another broker. </a:t>
            </a:r>
          </a:p>
        </p:txBody>
      </p:sp>
      <p:pic>
        <p:nvPicPr>
          <p:cNvPr id="6" name="Picture 5">
            <a:extLst>
              <a:ext uri="{FF2B5EF4-FFF2-40B4-BE49-F238E27FC236}">
                <a16:creationId xmlns:a16="http://schemas.microsoft.com/office/drawing/2014/main" id="{A59C666F-A1D7-057A-3F57-5DF140796331}"/>
              </a:ext>
            </a:extLst>
          </p:cNvPr>
          <p:cNvPicPr>
            <a:picLocks noChangeAspect="1"/>
          </p:cNvPicPr>
          <p:nvPr/>
        </p:nvPicPr>
        <p:blipFill>
          <a:blip r:embed="rId2"/>
          <a:stretch>
            <a:fillRect/>
          </a:stretch>
        </p:blipFill>
        <p:spPr>
          <a:xfrm>
            <a:off x="6476492" y="9501813"/>
            <a:ext cx="277308" cy="266873"/>
          </a:xfrm>
          <a:prstGeom prst="rect">
            <a:avLst/>
          </a:prstGeom>
        </p:spPr>
      </p:pic>
      <p:pic>
        <p:nvPicPr>
          <p:cNvPr id="7" name="Picture 6">
            <a:extLst>
              <a:ext uri="{FF2B5EF4-FFF2-40B4-BE49-F238E27FC236}">
                <a16:creationId xmlns:a16="http://schemas.microsoft.com/office/drawing/2014/main" id="{878F32F0-9E7A-BEBF-B8B8-F15D77AA8485}"/>
              </a:ext>
            </a:extLst>
          </p:cNvPr>
          <p:cNvPicPr>
            <a:picLocks noChangeAspect="1"/>
          </p:cNvPicPr>
          <p:nvPr/>
        </p:nvPicPr>
        <p:blipFill>
          <a:blip r:embed="rId3"/>
          <a:stretch>
            <a:fillRect/>
          </a:stretch>
        </p:blipFill>
        <p:spPr>
          <a:xfrm>
            <a:off x="6839217" y="9486246"/>
            <a:ext cx="595907" cy="363022"/>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A03B2371-7E70-0AB4-5657-E889744678B1}"/>
              </a:ext>
            </a:extLst>
          </p:cNvPr>
          <p:cNvPicPr>
            <a:picLocks noChangeAspect="1"/>
          </p:cNvPicPr>
          <p:nvPr userDrawn="1"/>
        </p:nvPicPr>
        <p:blipFill>
          <a:blip r:embed="rId4"/>
          <a:stretch>
            <a:fillRect/>
          </a:stretch>
        </p:blipFill>
        <p:spPr>
          <a:xfrm>
            <a:off x="5686860" y="8103414"/>
            <a:ext cx="1694249" cy="1024916"/>
          </a:xfrm>
          <a:prstGeom prst="rect">
            <a:avLst/>
          </a:prstGeom>
        </p:spPr>
      </p:pic>
      <p:sp>
        <p:nvSpPr>
          <p:cNvPr id="11" name="Picture Placeholder 11">
            <a:extLst>
              <a:ext uri="{FF2B5EF4-FFF2-40B4-BE49-F238E27FC236}">
                <a16:creationId xmlns:a16="http://schemas.microsoft.com/office/drawing/2014/main" id="{07C25489-D272-326C-57A2-ADCF375A3A5C}"/>
              </a:ext>
            </a:extLst>
          </p:cNvPr>
          <p:cNvSpPr>
            <a:spLocks noGrp="1"/>
          </p:cNvSpPr>
          <p:nvPr>
            <p:ph type="pic" sz="quarter" idx="10" hasCustomPrompt="1"/>
          </p:nvPr>
        </p:nvSpPr>
        <p:spPr>
          <a:xfrm>
            <a:off x="914399" y="7958943"/>
            <a:ext cx="933955" cy="1307537"/>
          </a:xfrm>
          <a:prstGeom prst="rect">
            <a:avLst/>
          </a:prstGeom>
          <a:solidFill>
            <a:schemeClr val="bg1">
              <a:lumMod val="85000"/>
            </a:schemeClr>
          </a:solidFill>
        </p:spPr>
        <p:txBody>
          <a:bodyPr/>
          <a:lstStyle>
            <a:lvl1pPr marL="0" indent="0" algn="ctr">
              <a:buNone/>
              <a:defRPr sz="1000"/>
            </a:lvl1pPr>
          </a:lstStyle>
          <a:p>
            <a:r>
              <a:rPr lang="en-US" dirty="0"/>
              <a:t>Click icon to add headshot</a:t>
            </a:r>
          </a:p>
        </p:txBody>
      </p:sp>
    </p:spTree>
    <p:extLst>
      <p:ext uri="{BB962C8B-B14F-4D97-AF65-F5344CB8AC3E}">
        <p14:creationId xmlns:p14="http://schemas.microsoft.com/office/powerpoint/2010/main" val="533966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4ABE983A-5D2E-100E-CB98-8D6D747D4294}"/>
              </a:ext>
            </a:extLst>
          </p:cNvPr>
          <p:cNvSpPr>
            <a:spLocks noGrp="1"/>
          </p:cNvSpPr>
          <p:nvPr>
            <p:ph type="pic" sz="quarter" idx="10" hasCustomPrompt="1"/>
          </p:nvPr>
        </p:nvSpPr>
        <p:spPr>
          <a:xfrm>
            <a:off x="914399" y="3419857"/>
            <a:ext cx="1600200" cy="2240280"/>
          </a:xfrm>
          <a:prstGeom prst="rect">
            <a:avLst/>
          </a:prstGeom>
          <a:solidFill>
            <a:schemeClr val="bg1">
              <a:lumMod val="85000"/>
            </a:schemeClr>
          </a:solidFill>
        </p:spPr>
        <p:txBody>
          <a:bodyPr/>
          <a:lstStyle>
            <a:lvl1pPr marL="0" indent="0" algn="ctr">
              <a:buNone/>
              <a:defRPr sz="1400"/>
            </a:lvl1pPr>
          </a:lstStyle>
          <a:p>
            <a:r>
              <a:rPr lang="en-US" dirty="0"/>
              <a:t>Click icon to add headshot</a:t>
            </a:r>
          </a:p>
        </p:txBody>
      </p:sp>
      <p:sp>
        <p:nvSpPr>
          <p:cNvPr id="3" name="TextBox 2">
            <a:extLst>
              <a:ext uri="{FF2B5EF4-FFF2-40B4-BE49-F238E27FC236}">
                <a16:creationId xmlns:a16="http://schemas.microsoft.com/office/drawing/2014/main" id="{655BAD74-020A-FAF1-2E57-1804EB34EBE9}"/>
              </a:ext>
            </a:extLst>
          </p:cNvPr>
          <p:cNvSpPr txBox="1"/>
          <p:nvPr userDrawn="1"/>
        </p:nvSpPr>
        <p:spPr>
          <a:xfrm>
            <a:off x="0" y="0"/>
            <a:ext cx="7772400" cy="1745093"/>
          </a:xfrm>
          <a:prstGeom prst="rect">
            <a:avLst/>
          </a:prstGeom>
          <a:noFill/>
        </p:spPr>
        <p:txBody>
          <a:bodyPr wrap="square" lIns="914400" tIns="1133856" rIns="914400" bIns="228600" rtlCol="0">
            <a:spAutoFit/>
          </a:bodyPr>
          <a:lstStyle/>
          <a:p>
            <a:pPr algn="ctr"/>
            <a:r>
              <a:rPr lang="en-US" sz="2400" b="1" spc="100" dirty="0">
                <a:solidFill>
                  <a:srgbClr val="012169"/>
                </a:solidFill>
                <a:latin typeface="Roboto" panose="02000000000000000000" pitchFamily="2" charset="0"/>
                <a:ea typeface="Roboto" panose="02000000000000000000" pitchFamily="2" charset="0"/>
                <a:cs typeface="Roboto" panose="02000000000000000000" pitchFamily="2" charset="0"/>
              </a:rPr>
              <a:t>AGENT NAME</a:t>
            </a:r>
          </a:p>
        </p:txBody>
      </p:sp>
      <p:sp>
        <p:nvSpPr>
          <p:cNvPr id="4" name="TextBox 3">
            <a:extLst>
              <a:ext uri="{FF2B5EF4-FFF2-40B4-BE49-F238E27FC236}">
                <a16:creationId xmlns:a16="http://schemas.microsoft.com/office/drawing/2014/main" id="{BB10BFCD-8788-49E4-859D-3B4A92DDFCBF}"/>
              </a:ext>
            </a:extLst>
          </p:cNvPr>
          <p:cNvSpPr txBox="1"/>
          <p:nvPr userDrawn="1"/>
        </p:nvSpPr>
        <p:spPr>
          <a:xfrm>
            <a:off x="0" y="1745093"/>
            <a:ext cx="7772400" cy="184666"/>
          </a:xfrm>
          <a:prstGeom prst="rect">
            <a:avLst/>
          </a:prstGeom>
          <a:noFill/>
        </p:spPr>
        <p:txBody>
          <a:bodyPr wrap="square" lIns="914400" tIns="0" rIns="914400" bIns="0" rtlCol="0">
            <a:spAutoFit/>
          </a:bodyPr>
          <a:lstStyle/>
          <a:p>
            <a:pPr algn="ctr"/>
            <a:r>
              <a:rPr lang="en-US" sz="1200" b="1" dirty="0">
                <a:solidFill>
                  <a:srgbClr val="012169"/>
                </a:solidFill>
                <a:latin typeface="Roboto" panose="02000000000000000000" pitchFamily="2" charset="0"/>
                <a:ea typeface="Roboto" panose="02000000000000000000" pitchFamily="2" charset="0"/>
                <a:cs typeface="Roboto" panose="02000000000000000000" pitchFamily="2" charset="0"/>
              </a:rPr>
              <a:t>REALTOR® / BROKER</a:t>
            </a:r>
          </a:p>
        </p:txBody>
      </p:sp>
      <p:sp>
        <p:nvSpPr>
          <p:cNvPr id="10" name="TextBox 9">
            <a:extLst>
              <a:ext uri="{FF2B5EF4-FFF2-40B4-BE49-F238E27FC236}">
                <a16:creationId xmlns:a16="http://schemas.microsoft.com/office/drawing/2014/main" id="{D3B782A1-8B7A-8314-8B39-6109C789DAE8}"/>
              </a:ext>
            </a:extLst>
          </p:cNvPr>
          <p:cNvSpPr txBox="1"/>
          <p:nvPr userDrawn="1"/>
        </p:nvSpPr>
        <p:spPr>
          <a:xfrm>
            <a:off x="0" y="2852928"/>
            <a:ext cx="2514599" cy="646331"/>
          </a:xfrm>
          <a:prstGeom prst="rect">
            <a:avLst/>
          </a:prstGeom>
          <a:noFill/>
        </p:spPr>
        <p:txBody>
          <a:bodyPr wrap="square" lIns="914400" tIns="0" rIns="0" bIns="457200" rtlCol="0">
            <a:spAutoFit/>
          </a:bodyPr>
          <a:lstStyle/>
          <a:p>
            <a:r>
              <a:rPr lang="en-US" sz="1200" b="1" spc="100" dirty="0">
                <a:solidFill>
                  <a:srgbClr val="012169"/>
                </a:solidFill>
                <a:latin typeface="Roboto" panose="02000000000000000000" pitchFamily="2" charset="0"/>
                <a:ea typeface="Roboto" panose="02000000000000000000" pitchFamily="2" charset="0"/>
                <a:cs typeface="Roboto" panose="02000000000000000000" pitchFamily="2" charset="0"/>
              </a:rPr>
              <a:t>CONTACT</a:t>
            </a:r>
          </a:p>
        </p:txBody>
      </p:sp>
      <p:sp>
        <p:nvSpPr>
          <p:cNvPr id="12" name="TextBox 11">
            <a:extLst>
              <a:ext uri="{FF2B5EF4-FFF2-40B4-BE49-F238E27FC236}">
                <a16:creationId xmlns:a16="http://schemas.microsoft.com/office/drawing/2014/main" id="{28501DD4-0B39-E87A-CCF5-890B3FD61CC6}"/>
              </a:ext>
            </a:extLst>
          </p:cNvPr>
          <p:cNvSpPr txBox="1"/>
          <p:nvPr userDrawn="1"/>
        </p:nvSpPr>
        <p:spPr>
          <a:xfrm>
            <a:off x="0" y="5660137"/>
            <a:ext cx="7772400" cy="2169376"/>
          </a:xfrm>
          <a:prstGeom prst="rect">
            <a:avLst/>
          </a:prstGeom>
          <a:noFill/>
        </p:spPr>
        <p:txBody>
          <a:bodyPr wrap="square" lIns="914400" tIns="228600" rIns="914400" bIns="457200" rtlCol="0">
            <a:spAutoFit/>
          </a:bodyPr>
          <a:lstStyle/>
          <a:p>
            <a:pPr>
              <a:lnSpc>
                <a:spcPct val="150000"/>
              </a:lnSpc>
            </a:pPr>
            <a:r>
              <a:rPr lang="en-US" sz="1100" b="1" dirty="0">
                <a:latin typeface="Roboto" panose="02000000000000000000" pitchFamily="2" charset="0"/>
                <a:ea typeface="Roboto" panose="02000000000000000000" pitchFamily="2" charset="0"/>
                <a:cs typeface="Roboto" panose="02000000000000000000" pitchFamily="2" charset="0"/>
              </a:rPr>
              <a:t>Agent Name</a:t>
            </a:r>
          </a:p>
          <a:p>
            <a:pPr>
              <a:lnSpc>
                <a:spcPct val="150000"/>
              </a:lnSpc>
            </a:pPr>
            <a:r>
              <a:rPr lang="en-US" sz="900" dirty="0">
                <a:latin typeface="Roboto Light" panose="02000000000000000000" pitchFamily="2" charset="0"/>
                <a:ea typeface="Roboto Light" panose="02000000000000000000" pitchFamily="2" charset="0"/>
                <a:cs typeface="Roboto Light" panose="02000000000000000000" pitchFamily="2" charset="0"/>
              </a:rPr>
              <a:t>C. 000.000.0000</a:t>
            </a:r>
          </a:p>
          <a:p>
            <a:pPr>
              <a:lnSpc>
                <a:spcPct val="150000"/>
              </a:lnSpc>
            </a:pPr>
            <a:r>
              <a:rPr lang="en-US" sz="900" dirty="0">
                <a:latin typeface="Roboto Light" panose="02000000000000000000" pitchFamily="2" charset="0"/>
                <a:ea typeface="Roboto Light" panose="02000000000000000000" pitchFamily="2" charset="0"/>
                <a:cs typeface="Roboto Light" panose="02000000000000000000" pitchFamily="2" charset="0"/>
              </a:rPr>
              <a:t>agentname@gmail.com</a:t>
            </a:r>
            <a:endParaRPr lang="en-US" sz="900" dirty="0">
              <a:latin typeface="Roboto Light" panose="02000000000000000000" pitchFamily="2" charset="0"/>
              <a:ea typeface="Roboto Light" panose="02000000000000000000" pitchFamily="2" charset="0"/>
              <a:cs typeface="Roboto Light" panose="02000000000000000000" pitchFamily="2" charset="0"/>
            </a:endParaRPr>
          </a:p>
          <a:p>
            <a:pPr>
              <a:lnSpc>
                <a:spcPct val="150000"/>
              </a:lnSpc>
            </a:pPr>
            <a:r>
              <a:rPr lang="en-US" sz="900" dirty="0" err="1">
                <a:latin typeface="Roboto Light" panose="02000000000000000000" pitchFamily="2" charset="0"/>
                <a:ea typeface="Roboto Light" panose="02000000000000000000" pitchFamily="2" charset="0"/>
                <a:cs typeface="Roboto Light" panose="02000000000000000000" pitchFamily="2" charset="0"/>
              </a:rPr>
              <a:t>a</a:t>
            </a:r>
            <a:r>
              <a:rPr lang="en-US" sz="900" dirty="0" err="1">
                <a:latin typeface="Roboto Light" panose="02000000000000000000" pitchFamily="2" charset="0"/>
                <a:ea typeface="Roboto Light" panose="02000000000000000000" pitchFamily="2" charset="0"/>
                <a:cs typeface="Roboto Light" panose="02000000000000000000" pitchFamily="2" charset="0"/>
              </a:rPr>
              <a:t>name.website.com</a:t>
            </a:r>
            <a:endParaRPr lang="en-US" sz="900" dirty="0">
              <a:latin typeface="Roboto Light" panose="02000000000000000000" pitchFamily="2" charset="0"/>
              <a:ea typeface="Roboto Light" panose="02000000000000000000" pitchFamily="2" charset="0"/>
              <a:cs typeface="Roboto Light" panose="02000000000000000000" pitchFamily="2" charset="0"/>
            </a:endParaRPr>
          </a:p>
          <a:p>
            <a:pPr>
              <a:lnSpc>
                <a:spcPct val="150000"/>
              </a:lnSpc>
            </a:pPr>
            <a:endParaRPr lang="en-US" sz="900" dirty="0">
              <a:latin typeface="Roboto Light" panose="02000000000000000000" pitchFamily="2" charset="0"/>
              <a:ea typeface="Roboto Light" panose="02000000000000000000" pitchFamily="2" charset="0"/>
              <a:cs typeface="Roboto Light" panose="02000000000000000000" pitchFamily="2" charset="0"/>
            </a:endParaRPr>
          </a:p>
          <a:p>
            <a:pPr>
              <a:lnSpc>
                <a:spcPct val="150000"/>
              </a:lnSpc>
            </a:pPr>
            <a:r>
              <a:rPr lang="en-US" sz="900" dirty="0">
                <a:latin typeface="Roboto Light" panose="02000000000000000000" pitchFamily="2" charset="0"/>
                <a:ea typeface="Roboto Light" panose="02000000000000000000" pitchFamily="2" charset="0"/>
                <a:cs typeface="Roboto Light" panose="02000000000000000000" pitchFamily="2" charset="0"/>
              </a:rPr>
              <a:t>8836 Gage Blvd., Ste. 101B</a:t>
            </a:r>
          </a:p>
          <a:p>
            <a:pPr>
              <a:lnSpc>
                <a:spcPct val="150000"/>
              </a:lnSpc>
            </a:pPr>
            <a:r>
              <a:rPr lang="en-US" sz="900" dirty="0">
                <a:latin typeface="Roboto Light" panose="02000000000000000000" pitchFamily="2" charset="0"/>
                <a:ea typeface="Roboto Light" panose="02000000000000000000" pitchFamily="2" charset="0"/>
                <a:cs typeface="Roboto Light" panose="02000000000000000000" pitchFamily="2" charset="0"/>
              </a:rPr>
              <a:t>Kennewick, WA 99336</a:t>
            </a:r>
          </a:p>
        </p:txBody>
      </p:sp>
      <p:sp>
        <p:nvSpPr>
          <p:cNvPr id="13" name="TextBox 12">
            <a:extLst>
              <a:ext uri="{FF2B5EF4-FFF2-40B4-BE49-F238E27FC236}">
                <a16:creationId xmlns:a16="http://schemas.microsoft.com/office/drawing/2014/main" id="{C8EEBCC2-C1B1-AF9C-51E8-D3A171BEB322}"/>
              </a:ext>
            </a:extLst>
          </p:cNvPr>
          <p:cNvSpPr txBox="1"/>
          <p:nvPr userDrawn="1"/>
        </p:nvSpPr>
        <p:spPr>
          <a:xfrm>
            <a:off x="2514599" y="2852928"/>
            <a:ext cx="5257801" cy="646331"/>
          </a:xfrm>
          <a:prstGeom prst="rect">
            <a:avLst/>
          </a:prstGeom>
          <a:noFill/>
        </p:spPr>
        <p:txBody>
          <a:bodyPr wrap="square" lIns="804672" tIns="0" rIns="0" bIns="457200" rtlCol="0">
            <a:spAutoFit/>
          </a:bodyPr>
          <a:lstStyle/>
          <a:p>
            <a:r>
              <a:rPr lang="en-US" sz="1200" b="1" spc="100" dirty="0">
                <a:solidFill>
                  <a:srgbClr val="012169"/>
                </a:solidFill>
                <a:latin typeface="Roboto" panose="02000000000000000000" pitchFamily="2" charset="0"/>
                <a:ea typeface="Roboto" panose="02000000000000000000" pitchFamily="2" charset="0"/>
                <a:cs typeface="Roboto" panose="02000000000000000000" pitchFamily="2" charset="0"/>
              </a:rPr>
              <a:t>ABOUT FIRSTNAME</a:t>
            </a:r>
          </a:p>
        </p:txBody>
      </p:sp>
      <p:sp>
        <p:nvSpPr>
          <p:cNvPr id="14" name="TextBox 13">
            <a:extLst>
              <a:ext uri="{FF2B5EF4-FFF2-40B4-BE49-F238E27FC236}">
                <a16:creationId xmlns:a16="http://schemas.microsoft.com/office/drawing/2014/main" id="{3D499814-32FD-F935-E058-5B007A0F3C4D}"/>
              </a:ext>
            </a:extLst>
          </p:cNvPr>
          <p:cNvSpPr txBox="1"/>
          <p:nvPr userDrawn="1"/>
        </p:nvSpPr>
        <p:spPr>
          <a:xfrm>
            <a:off x="2514599" y="3419857"/>
            <a:ext cx="5257802" cy="6638543"/>
          </a:xfrm>
          <a:prstGeom prst="rect">
            <a:avLst/>
          </a:prstGeom>
          <a:noFill/>
        </p:spPr>
        <p:txBody>
          <a:bodyPr wrap="square" lIns="804672" tIns="0" rIns="685800" bIns="685800" rtlCol="0">
            <a:noAutofit/>
          </a:bodyPr>
          <a:lstStyle/>
          <a:p>
            <a:pPr>
              <a:lnSpc>
                <a:spcPct val="114000"/>
              </a:lnSpc>
            </a:pPr>
            <a:r>
              <a:rPr lang="en-US" sz="900" dirty="0">
                <a:effectLst/>
                <a:latin typeface="Roboto Light" panose="02000000000000000000" pitchFamily="2" charset="0"/>
              </a:rPr>
              <a:t>Insert bio here (if over 300 words, might need to reduce font size).</a:t>
            </a:r>
          </a:p>
          <a:p>
            <a:pPr>
              <a:lnSpc>
                <a:spcPct val="114000"/>
              </a:lnSpc>
            </a:pPr>
            <a:endParaRPr lang="en-US" sz="900" dirty="0">
              <a:effectLst/>
              <a:latin typeface="Roboto Light" panose="02000000000000000000" pitchFamily="2" charset="0"/>
            </a:endParaRPr>
          </a:p>
          <a:p>
            <a:pPr>
              <a:lnSpc>
                <a:spcPct val="114000"/>
              </a:lnSpc>
            </a:pPr>
            <a:r>
              <a:rPr lang="en-US" sz="900" dirty="0">
                <a:effectLst/>
                <a:latin typeface="Roboto Light" panose="02000000000000000000" pitchFamily="2" charset="0"/>
              </a:rPr>
              <a:t>(Real estate agent name), of (brokerage name), based in (your locality), is a (years in the business) veteran of the real estate industry and has represented clients all over (larger regional locality) in over (number of transactions) real estate transactions. (Real estate agent name) has built a solid foundation of clients in this community through her/his professionalism, attention to detail, and commitment to always put his/her client’s needs first.</a:t>
            </a:r>
          </a:p>
          <a:p>
            <a:pPr>
              <a:lnSpc>
                <a:spcPct val="114000"/>
              </a:lnSpc>
            </a:pPr>
            <a:endParaRPr lang="en-US" sz="900" dirty="0">
              <a:effectLst/>
              <a:latin typeface="Roboto Light" panose="02000000000000000000" pitchFamily="2" charset="0"/>
            </a:endParaRPr>
          </a:p>
          <a:p>
            <a:pPr>
              <a:lnSpc>
                <a:spcPct val="114000"/>
              </a:lnSpc>
            </a:pPr>
            <a:r>
              <a:rPr lang="en-US" sz="900" dirty="0" err="1">
                <a:effectLst/>
                <a:latin typeface="Roboto Light" panose="02000000000000000000" pitchFamily="2" charset="0"/>
              </a:rPr>
              <a:t>He/She</a:t>
            </a:r>
            <a:r>
              <a:rPr lang="en-US" sz="900" dirty="0">
                <a:effectLst/>
                <a:latin typeface="Roboto Light" panose="02000000000000000000" pitchFamily="2" charset="0"/>
              </a:rPr>
              <a:t> studied (academic focus) at (school name) and afterwards began work in (previous industry or “real estate”). Passionate about (a particular aspect of real estate), (real estate agent name) has continued to leverage his/her know-how and experience to exceed his/her client’s expectations.</a:t>
            </a:r>
          </a:p>
          <a:p>
            <a:pPr>
              <a:lnSpc>
                <a:spcPct val="114000"/>
              </a:lnSpc>
            </a:pPr>
            <a:endParaRPr lang="en-US" sz="900" dirty="0">
              <a:effectLst/>
              <a:latin typeface="Roboto Light" panose="02000000000000000000" pitchFamily="2" charset="0"/>
            </a:endParaRPr>
          </a:p>
          <a:p>
            <a:pPr>
              <a:lnSpc>
                <a:spcPct val="114000"/>
              </a:lnSpc>
            </a:pPr>
            <a:r>
              <a:rPr lang="en-US" sz="900" dirty="0">
                <a:effectLst/>
                <a:latin typeface="Roboto Light" panose="02000000000000000000" pitchFamily="2" charset="0"/>
              </a:rPr>
              <a:t>Active in the community, (real estate agent name) is a proud part of the (nonprofit organization)’s effort to (community initiative). (Quote from real estate agent about their nonprofit community work).</a:t>
            </a:r>
          </a:p>
          <a:p>
            <a:pPr>
              <a:lnSpc>
                <a:spcPct val="114000"/>
              </a:lnSpc>
            </a:pPr>
            <a:endParaRPr lang="en-US" sz="900" dirty="0">
              <a:effectLst/>
              <a:latin typeface="Roboto Light" panose="02000000000000000000" pitchFamily="2" charset="0"/>
            </a:endParaRPr>
          </a:p>
          <a:p>
            <a:pPr>
              <a:lnSpc>
                <a:spcPct val="114000"/>
              </a:lnSpc>
            </a:pPr>
            <a:r>
              <a:rPr lang="en-US" sz="900" dirty="0">
                <a:effectLst/>
                <a:latin typeface="Roboto Light" panose="02000000000000000000" pitchFamily="2" charset="0"/>
              </a:rPr>
              <a:t>In his/her free time, (real estate agent name) is an avid (hobby) and (another hobby). Spending time in the (location one of the hobbies takes place) together with his/her friends and (family unit) as well as his/her (pet name and type) is never something (real estate agent name) takes for granted. (Quote from real estate agent about how lucky they are to have the chance to do their hobby in this place).</a:t>
            </a:r>
          </a:p>
        </p:txBody>
      </p:sp>
    </p:spTree>
    <p:extLst>
      <p:ext uri="{BB962C8B-B14F-4D97-AF65-F5344CB8AC3E}">
        <p14:creationId xmlns:p14="http://schemas.microsoft.com/office/powerpoint/2010/main" val="40698078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899691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7.sv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CF18E18-C900-3BA1-E273-58CF51F7ED16}"/>
              </a:ext>
            </a:extLst>
          </p:cNvPr>
          <p:cNvSpPr txBox="1"/>
          <p:nvPr/>
        </p:nvSpPr>
        <p:spPr>
          <a:xfrm>
            <a:off x="923544" y="2713469"/>
            <a:ext cx="3648456" cy="954107"/>
          </a:xfrm>
          <a:prstGeom prst="rect">
            <a:avLst/>
          </a:prstGeom>
          <a:noFill/>
        </p:spPr>
        <p:txBody>
          <a:bodyPr wrap="square" lIns="0" tIns="0" rIns="0" bIns="0" rtlCol="0" anchor="ctr" anchorCtr="0">
            <a:spAutoFit/>
          </a:bodyPr>
          <a:lstStyle/>
          <a:p>
            <a:pPr>
              <a:spcAft>
                <a:spcPts val="600"/>
              </a:spcAft>
            </a:pPr>
            <a:r>
              <a:rPr lang="en-US" sz="1300" b="1" spc="50" dirty="0">
                <a:solidFill>
                  <a:srgbClr val="FFFFFF"/>
                </a:solidFill>
                <a:effectLst/>
                <a:latin typeface="Roboto" panose="02000000000000000000" pitchFamily="2" charset="0"/>
              </a:rPr>
              <a:t>PRESENTED BY AGENT NAME</a:t>
            </a:r>
          </a:p>
          <a:p>
            <a:pPr>
              <a:spcAft>
                <a:spcPts val="300"/>
              </a:spcAft>
            </a:pPr>
            <a:r>
              <a:rPr lang="en-US" sz="1300" dirty="0">
                <a:solidFill>
                  <a:srgbClr val="FFFFFF"/>
                </a:solidFill>
                <a:effectLst/>
                <a:latin typeface="Roboto" panose="02000000000000000000" pitchFamily="2" charset="0"/>
                <a:ea typeface="Roboto" panose="02000000000000000000" pitchFamily="2" charset="0"/>
                <a:cs typeface="Roboto" panose="02000000000000000000" pitchFamily="2" charset="0"/>
              </a:rPr>
              <a:t>REALTOR®/BROKER</a:t>
            </a:r>
          </a:p>
          <a:p>
            <a:pPr>
              <a:spcAft>
                <a:spcPts val="300"/>
              </a:spcAft>
            </a:pPr>
            <a:r>
              <a:rPr lang="en-US" sz="1300" dirty="0">
                <a:solidFill>
                  <a:srgbClr val="FFFFFF"/>
                </a:solidFill>
                <a:effectLst/>
                <a:latin typeface="Roboto" panose="02000000000000000000" pitchFamily="2" charset="0"/>
                <a:ea typeface="Roboto" panose="02000000000000000000" pitchFamily="2" charset="0"/>
                <a:cs typeface="Roboto" panose="02000000000000000000" pitchFamily="2" charset="0"/>
              </a:rPr>
              <a:t>123-456-7890</a:t>
            </a:r>
          </a:p>
          <a:p>
            <a:pPr>
              <a:spcAft>
                <a:spcPts val="300"/>
              </a:spcAft>
            </a:pPr>
            <a:r>
              <a:rPr lang="en-US" sz="1300" dirty="0" err="1">
                <a:solidFill>
                  <a:srgbClr val="FFFFFF"/>
                </a:solidFill>
                <a:effectLst/>
                <a:latin typeface="Roboto" panose="02000000000000000000" pitchFamily="2" charset="0"/>
                <a:ea typeface="Roboto" panose="02000000000000000000" pitchFamily="2" charset="0"/>
                <a:cs typeface="Roboto" panose="02000000000000000000" pitchFamily="2" charset="0"/>
              </a:rPr>
              <a:t>aname@cbtabs.com</a:t>
            </a:r>
            <a:endParaRPr lang="en-US" sz="1300" dirty="0">
              <a:solidFill>
                <a:srgbClr val="FFFFFF"/>
              </a:solidFill>
              <a:effectLst/>
              <a:latin typeface="Roboto" panose="02000000000000000000" pitchFamily="2" charset="0"/>
              <a:ea typeface="Roboto" panose="02000000000000000000" pitchFamily="2" charset="0"/>
              <a:cs typeface="Roboto" panose="02000000000000000000" pitchFamily="2" charset="0"/>
            </a:endParaRPr>
          </a:p>
        </p:txBody>
      </p:sp>
      <p:sp>
        <p:nvSpPr>
          <p:cNvPr id="9" name="TextBox 8">
            <a:extLst>
              <a:ext uri="{FF2B5EF4-FFF2-40B4-BE49-F238E27FC236}">
                <a16:creationId xmlns:a16="http://schemas.microsoft.com/office/drawing/2014/main" id="{4FA4B7F8-E65D-1C57-82D9-76C3B1D6449B}"/>
              </a:ext>
            </a:extLst>
          </p:cNvPr>
          <p:cNvSpPr txBox="1"/>
          <p:nvPr/>
        </p:nvSpPr>
        <p:spPr>
          <a:xfrm>
            <a:off x="3154680" y="8662765"/>
            <a:ext cx="3703320" cy="715581"/>
          </a:xfrm>
          <a:prstGeom prst="rect">
            <a:avLst/>
          </a:prstGeom>
          <a:noFill/>
        </p:spPr>
        <p:txBody>
          <a:bodyPr wrap="square" lIns="457200" tIns="0" rIns="0" bIns="0" rtlCol="0" anchor="ctr" anchorCtr="0">
            <a:spAutoFit/>
          </a:bodyPr>
          <a:lstStyle/>
          <a:p>
            <a:pPr>
              <a:spcAft>
                <a:spcPts val="600"/>
              </a:spcAft>
            </a:pPr>
            <a:r>
              <a:rPr lang="en-US" sz="1300" b="1" spc="50">
                <a:solidFill>
                  <a:srgbClr val="012169"/>
                </a:solidFill>
                <a:effectLst/>
                <a:latin typeface="Roboto" panose="02000000000000000000" pitchFamily="2" charset="0"/>
              </a:rPr>
              <a:t>Jim &amp; Jane Smith</a:t>
            </a:r>
          </a:p>
          <a:p>
            <a:pPr>
              <a:spcAft>
                <a:spcPts val="300"/>
              </a:spcAft>
            </a:pPr>
            <a:r>
              <a:rPr lang="en-US" sz="1300">
                <a:effectLst/>
                <a:latin typeface="Roboto" panose="02000000000000000000" pitchFamily="2" charset="0"/>
                <a:ea typeface="Roboto" panose="02000000000000000000" pitchFamily="2" charset="0"/>
                <a:cs typeface="Roboto" panose="02000000000000000000" pitchFamily="2" charset="0"/>
              </a:rPr>
              <a:t>1234 N Address St</a:t>
            </a:r>
          </a:p>
          <a:p>
            <a:pPr>
              <a:spcAft>
                <a:spcPts val="300"/>
              </a:spcAft>
            </a:pPr>
            <a:r>
              <a:rPr lang="en-US" sz="1300">
                <a:latin typeface="Roboto" panose="02000000000000000000" pitchFamily="2" charset="0"/>
                <a:ea typeface="Roboto" panose="02000000000000000000" pitchFamily="2" charset="0"/>
                <a:cs typeface="Roboto" panose="02000000000000000000" pitchFamily="2" charset="0"/>
              </a:rPr>
              <a:t>Kennewick, WA 99336</a:t>
            </a:r>
            <a:endParaRPr lang="en-US" sz="1300">
              <a:effectLst/>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5729641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22F62B-034C-9F1C-1FF9-813F9223A0D1}"/>
              </a:ext>
            </a:extLst>
          </p:cNvPr>
          <p:cNvSpPr txBox="1"/>
          <p:nvPr/>
        </p:nvSpPr>
        <p:spPr>
          <a:xfrm>
            <a:off x="0" y="457200"/>
            <a:ext cx="7772399" cy="517065"/>
          </a:xfrm>
          <a:prstGeom prst="rect">
            <a:avLst/>
          </a:prstGeom>
          <a:solidFill>
            <a:srgbClr val="941100"/>
          </a:solidFill>
        </p:spPr>
        <p:txBody>
          <a:bodyPr wrap="square" lIns="685800" tIns="118872" rIns="685800" bIns="118872" rtlCol="0">
            <a:spAutoFit/>
          </a:bodyPr>
          <a:lstStyle/>
          <a:p>
            <a:r>
              <a:rPr lang="en-US"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WEEKS SEVENTEEN THROUGH EIGHTEEN</a:t>
            </a:r>
          </a:p>
        </p:txBody>
      </p:sp>
      <p:sp>
        <p:nvSpPr>
          <p:cNvPr id="6" name="TextBox 5">
            <a:extLst>
              <a:ext uri="{FF2B5EF4-FFF2-40B4-BE49-F238E27FC236}">
                <a16:creationId xmlns:a16="http://schemas.microsoft.com/office/drawing/2014/main" id="{003EF3FE-3530-00DC-62F7-C2665FDE3121}"/>
              </a:ext>
            </a:extLst>
          </p:cNvPr>
          <p:cNvSpPr txBox="1"/>
          <p:nvPr/>
        </p:nvSpPr>
        <p:spPr>
          <a:xfrm>
            <a:off x="-2" y="974265"/>
            <a:ext cx="4864101" cy="1681486"/>
          </a:xfrm>
          <a:prstGeom prst="rect">
            <a:avLst/>
          </a:prstGeom>
          <a:noFill/>
        </p:spPr>
        <p:txBody>
          <a:bodyPr wrap="square" lIns="685800" tIns="118872" rIns="347472" bIns="118872" rtlCol="0">
            <a:spAutoFit/>
          </a:bodyPr>
          <a:lstStyle/>
          <a:p>
            <a:pPr marL="171450" indent="-171450">
              <a:spcAft>
                <a:spcPts val="400"/>
              </a:spcAft>
              <a:buFont typeface="Wingdings" pitchFamily="2" charset="2"/>
              <a:buChar char="q"/>
            </a:pPr>
            <a:r>
              <a:rPr lang="en-US" sz="1100" dirty="0">
                <a:effectLst/>
                <a:latin typeface="Roboto Light" panose="02000000000000000000" pitchFamily="2" charset="0"/>
              </a:rPr>
              <a:t>Have an Open House</a:t>
            </a:r>
          </a:p>
          <a:p>
            <a:pPr marL="171450" indent="-171450">
              <a:spcAft>
                <a:spcPts val="400"/>
              </a:spcAft>
              <a:buFont typeface="Wingdings" pitchFamily="2" charset="2"/>
              <a:buChar char="q"/>
            </a:pPr>
            <a:r>
              <a:rPr lang="en-US" sz="1100" dirty="0">
                <a:effectLst/>
                <a:latin typeface="Roboto Light" panose="02000000000000000000" pitchFamily="2" charset="0"/>
              </a:rPr>
              <a:t>Mail MLS sheet on any comps (listed or sold)</a:t>
            </a:r>
          </a:p>
          <a:p>
            <a:pPr marL="171450" indent="-171450">
              <a:spcAft>
                <a:spcPts val="400"/>
              </a:spcAft>
              <a:buFont typeface="Wingdings" pitchFamily="2" charset="2"/>
              <a:buChar char="q"/>
            </a:pPr>
            <a:r>
              <a:rPr lang="en-US" sz="1100" dirty="0">
                <a:effectLst/>
                <a:latin typeface="Roboto Light" panose="02000000000000000000" pitchFamily="2" charset="0"/>
              </a:rPr>
              <a:t>Change remarks in MLS</a:t>
            </a:r>
          </a:p>
          <a:p>
            <a:pPr marL="171450" indent="-171450">
              <a:spcAft>
                <a:spcPts val="400"/>
              </a:spcAft>
              <a:buFont typeface="Wingdings" pitchFamily="2" charset="2"/>
              <a:buChar char="q"/>
            </a:pPr>
            <a:r>
              <a:rPr lang="en-US" sz="1100" dirty="0">
                <a:effectLst/>
                <a:latin typeface="Roboto Light" panose="02000000000000000000" pitchFamily="2" charset="0"/>
              </a:rPr>
              <a:t>Communication/Progress appointment with Seller Run Absorption Report</a:t>
            </a:r>
          </a:p>
          <a:p>
            <a:pPr marL="171450" indent="-171450">
              <a:spcAft>
                <a:spcPts val="400"/>
              </a:spcAft>
              <a:buFont typeface="Wingdings" pitchFamily="2" charset="2"/>
              <a:buChar char="q"/>
            </a:pPr>
            <a:r>
              <a:rPr lang="en-US" sz="1100" dirty="0">
                <a:effectLst/>
                <a:latin typeface="Roboto Light" panose="02000000000000000000" pitchFamily="2" charset="0"/>
              </a:rPr>
              <a:t>Progress Interview with Seller</a:t>
            </a:r>
          </a:p>
          <a:p>
            <a:pPr marL="171450" indent="-171450">
              <a:spcAft>
                <a:spcPts val="400"/>
              </a:spcAft>
              <a:buFont typeface="Wingdings" pitchFamily="2" charset="2"/>
              <a:buChar char="q"/>
            </a:pPr>
            <a:r>
              <a:rPr lang="en-US" sz="1100" dirty="0">
                <a:effectLst/>
                <a:latin typeface="Roboto Light" panose="02000000000000000000" pitchFamily="2" charset="0"/>
              </a:rPr>
              <a:t>Promote at CBTABS Sales Meeting </a:t>
            </a:r>
          </a:p>
        </p:txBody>
      </p:sp>
      <p:sp>
        <p:nvSpPr>
          <p:cNvPr id="12" name="TextBox 11">
            <a:extLst>
              <a:ext uri="{FF2B5EF4-FFF2-40B4-BE49-F238E27FC236}">
                <a16:creationId xmlns:a16="http://schemas.microsoft.com/office/drawing/2014/main" id="{5CE22600-5CEF-063D-A475-E2675EEDA364}"/>
              </a:ext>
            </a:extLst>
          </p:cNvPr>
          <p:cNvSpPr txBox="1"/>
          <p:nvPr/>
        </p:nvSpPr>
        <p:spPr>
          <a:xfrm>
            <a:off x="4864095" y="977405"/>
            <a:ext cx="2908300" cy="747897"/>
          </a:xfrm>
          <a:prstGeom prst="rect">
            <a:avLst/>
          </a:prstGeom>
          <a:solidFill>
            <a:schemeClr val="bg1">
              <a:lumMod val="85000"/>
            </a:schemeClr>
          </a:solidFill>
        </p:spPr>
        <p:txBody>
          <a:bodyPr wrap="square" lIns="685800" tIns="118872" rIns="685800" bIns="118872" rtlCol="0" anchor="t" anchorCtr="0">
            <a:spAutoFit/>
          </a:bodyPr>
          <a:lstStyle/>
          <a:p>
            <a:pPr algn="ctr"/>
            <a:r>
              <a:rPr lang="en-US" sz="1100" b="1" dirty="0">
                <a:latin typeface="Roboto" panose="02000000000000000000" pitchFamily="2" charset="0"/>
                <a:ea typeface="Roboto" panose="02000000000000000000" pitchFamily="2" charset="0"/>
                <a:cs typeface="Roboto" panose="02000000000000000000" pitchFamily="2" charset="0"/>
              </a:rPr>
              <a:t>HOW MANY SHOWINGS HAVE WE HAD SO FAR:</a:t>
            </a:r>
          </a:p>
          <a:p>
            <a:pPr algn="ctr"/>
            <a:endParaRPr lang="en-US" sz="1100" b="1" dirty="0">
              <a:latin typeface="Roboto" panose="02000000000000000000" pitchFamily="2" charset="0"/>
              <a:ea typeface="Roboto" panose="02000000000000000000" pitchFamily="2" charset="0"/>
              <a:cs typeface="Roboto" panose="02000000000000000000" pitchFamily="2" charset="0"/>
            </a:endParaRPr>
          </a:p>
        </p:txBody>
      </p:sp>
      <p:sp>
        <p:nvSpPr>
          <p:cNvPr id="15" name="TextBox 14">
            <a:extLst>
              <a:ext uri="{FF2B5EF4-FFF2-40B4-BE49-F238E27FC236}">
                <a16:creationId xmlns:a16="http://schemas.microsoft.com/office/drawing/2014/main" id="{4B97EF02-3546-C72C-830A-D655E5231A16}"/>
              </a:ext>
            </a:extLst>
          </p:cNvPr>
          <p:cNvSpPr txBox="1"/>
          <p:nvPr/>
        </p:nvSpPr>
        <p:spPr>
          <a:xfrm>
            <a:off x="-5" y="2655751"/>
            <a:ext cx="7772399" cy="517065"/>
          </a:xfrm>
          <a:prstGeom prst="rect">
            <a:avLst/>
          </a:prstGeom>
          <a:solidFill>
            <a:srgbClr val="941651"/>
          </a:solidFill>
        </p:spPr>
        <p:txBody>
          <a:bodyPr wrap="square" lIns="685800" tIns="118872" rIns="685800" bIns="118872" rtlCol="0">
            <a:spAutoFit/>
          </a:bodyPr>
          <a:lstStyle/>
          <a:p>
            <a:r>
              <a:rPr lang="en-US"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WEEKS NINETEEN THROUGH TWENTY</a:t>
            </a:r>
          </a:p>
        </p:txBody>
      </p:sp>
      <p:sp>
        <p:nvSpPr>
          <p:cNvPr id="16" name="TextBox 15">
            <a:extLst>
              <a:ext uri="{FF2B5EF4-FFF2-40B4-BE49-F238E27FC236}">
                <a16:creationId xmlns:a16="http://schemas.microsoft.com/office/drawing/2014/main" id="{0DF8AE8B-7DE0-7312-B782-D4265DA33CD5}"/>
              </a:ext>
            </a:extLst>
          </p:cNvPr>
          <p:cNvSpPr txBox="1"/>
          <p:nvPr/>
        </p:nvSpPr>
        <p:spPr>
          <a:xfrm>
            <a:off x="-4" y="3167234"/>
            <a:ext cx="4864099" cy="1240340"/>
          </a:xfrm>
          <a:prstGeom prst="rect">
            <a:avLst/>
          </a:prstGeom>
          <a:noFill/>
        </p:spPr>
        <p:txBody>
          <a:bodyPr wrap="square" lIns="685800" tIns="118872" rIns="347472" bIns="118872" rtlCol="0">
            <a:spAutoFit/>
          </a:bodyPr>
          <a:lstStyle/>
          <a:p>
            <a:pPr marL="171450" indent="-171450">
              <a:spcAft>
                <a:spcPts val="400"/>
              </a:spcAft>
              <a:buFont typeface="Wingdings" pitchFamily="2" charset="2"/>
              <a:buChar char="q"/>
            </a:pPr>
            <a:r>
              <a:rPr lang="en-US" sz="1100" dirty="0">
                <a:effectLst/>
                <a:latin typeface="Roboto Light" panose="02000000000000000000" pitchFamily="2" charset="0"/>
              </a:rPr>
              <a:t>Mail MLS sheet on any comps (listed or sold)</a:t>
            </a:r>
          </a:p>
          <a:p>
            <a:pPr marL="171450" indent="-171450">
              <a:spcAft>
                <a:spcPts val="400"/>
              </a:spcAft>
              <a:buFont typeface="Wingdings" pitchFamily="2" charset="2"/>
              <a:buChar char="q"/>
            </a:pPr>
            <a:r>
              <a:rPr lang="en-US" sz="1100" dirty="0">
                <a:effectLst/>
                <a:latin typeface="Roboto Light" panose="02000000000000000000" pitchFamily="2" charset="0"/>
              </a:rPr>
              <a:t>Run Absorption Report</a:t>
            </a:r>
          </a:p>
          <a:p>
            <a:pPr marL="171450" indent="-171450">
              <a:spcAft>
                <a:spcPts val="400"/>
              </a:spcAft>
              <a:buFont typeface="Wingdings" pitchFamily="2" charset="2"/>
              <a:buChar char="q"/>
            </a:pPr>
            <a:r>
              <a:rPr lang="en-US" sz="1100" dirty="0">
                <a:effectLst/>
                <a:latin typeface="Roboto Light" panose="02000000000000000000" pitchFamily="2" charset="0"/>
              </a:rPr>
              <a:t> Communication/Progress appointment with Seller Progress Interview</a:t>
            </a:r>
          </a:p>
          <a:p>
            <a:pPr marL="171450" indent="-171450">
              <a:spcAft>
                <a:spcPts val="400"/>
              </a:spcAft>
              <a:buFont typeface="Wingdings" pitchFamily="2" charset="2"/>
              <a:buChar char="q"/>
            </a:pPr>
            <a:r>
              <a:rPr lang="en-US" sz="1100" dirty="0">
                <a:effectLst/>
                <a:latin typeface="Roboto Light" panose="02000000000000000000" pitchFamily="2" charset="0"/>
              </a:rPr>
              <a:t>*Promote price reduction to all showing agents</a:t>
            </a:r>
          </a:p>
        </p:txBody>
      </p:sp>
      <p:sp>
        <p:nvSpPr>
          <p:cNvPr id="18" name="TextBox 17">
            <a:extLst>
              <a:ext uri="{FF2B5EF4-FFF2-40B4-BE49-F238E27FC236}">
                <a16:creationId xmlns:a16="http://schemas.microsoft.com/office/drawing/2014/main" id="{62C501E7-82FB-C1F4-7257-BC782E9ACAA4}"/>
              </a:ext>
            </a:extLst>
          </p:cNvPr>
          <p:cNvSpPr txBox="1"/>
          <p:nvPr/>
        </p:nvSpPr>
        <p:spPr>
          <a:xfrm>
            <a:off x="-6" y="4427811"/>
            <a:ext cx="7772399" cy="517065"/>
          </a:xfrm>
          <a:prstGeom prst="rect">
            <a:avLst/>
          </a:prstGeom>
          <a:solidFill>
            <a:srgbClr val="942093"/>
          </a:solidFill>
        </p:spPr>
        <p:txBody>
          <a:bodyPr wrap="square" lIns="685800" tIns="118872" rIns="685800" bIns="118872" rtlCol="0">
            <a:spAutoFit/>
          </a:bodyPr>
          <a:lstStyle/>
          <a:p>
            <a:r>
              <a:rPr lang="en-US"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WEEKS TWENTY-ONE THROUGH TWENTY-TWO</a:t>
            </a:r>
          </a:p>
        </p:txBody>
      </p:sp>
      <p:sp>
        <p:nvSpPr>
          <p:cNvPr id="19" name="TextBox 18">
            <a:extLst>
              <a:ext uri="{FF2B5EF4-FFF2-40B4-BE49-F238E27FC236}">
                <a16:creationId xmlns:a16="http://schemas.microsoft.com/office/drawing/2014/main" id="{325C0406-9463-EA5A-B623-0AE9B70694B5}"/>
              </a:ext>
            </a:extLst>
          </p:cNvPr>
          <p:cNvSpPr txBox="1"/>
          <p:nvPr/>
        </p:nvSpPr>
        <p:spPr>
          <a:xfrm>
            <a:off x="-7" y="4954932"/>
            <a:ext cx="7772399" cy="1291636"/>
          </a:xfrm>
          <a:prstGeom prst="rect">
            <a:avLst/>
          </a:prstGeom>
          <a:noFill/>
        </p:spPr>
        <p:txBody>
          <a:bodyPr wrap="square" lIns="685800" tIns="118872" rIns="685800" bIns="118872" rtlCol="0">
            <a:spAutoFit/>
          </a:bodyPr>
          <a:lstStyle/>
          <a:p>
            <a:pPr marL="171450" indent="-171450">
              <a:spcAft>
                <a:spcPts val="400"/>
              </a:spcAft>
              <a:buFont typeface="Wingdings" pitchFamily="2" charset="2"/>
              <a:buChar char="q"/>
            </a:pPr>
            <a:r>
              <a:rPr lang="en-US" sz="1100" dirty="0">
                <a:effectLst/>
                <a:latin typeface="Roboto Light" panose="02000000000000000000" pitchFamily="2" charset="0"/>
              </a:rPr>
              <a:t>Mail MLS sheet on any comps (listed or sold)</a:t>
            </a:r>
          </a:p>
          <a:p>
            <a:pPr marL="171450" indent="-171450">
              <a:spcAft>
                <a:spcPts val="400"/>
              </a:spcAft>
              <a:buFont typeface="Wingdings" pitchFamily="2" charset="2"/>
              <a:buChar char="q"/>
            </a:pPr>
            <a:r>
              <a:rPr lang="en-US" sz="1100" dirty="0">
                <a:effectLst/>
                <a:latin typeface="Roboto Light" panose="02000000000000000000" pitchFamily="2" charset="0"/>
              </a:rPr>
              <a:t>Run Absorption Report</a:t>
            </a:r>
          </a:p>
          <a:p>
            <a:pPr marL="171450" indent="-171450">
              <a:spcAft>
                <a:spcPts val="400"/>
              </a:spcAft>
              <a:buFont typeface="Wingdings" pitchFamily="2" charset="2"/>
              <a:buChar char="q"/>
            </a:pPr>
            <a:r>
              <a:rPr lang="en-US" sz="1100" dirty="0">
                <a:effectLst/>
                <a:latin typeface="Roboto Light" panose="02000000000000000000" pitchFamily="2" charset="0"/>
              </a:rPr>
              <a:t>Communication/Progress appointment with Seller</a:t>
            </a:r>
          </a:p>
          <a:p>
            <a:pPr marL="171450" indent="-171450">
              <a:spcAft>
                <a:spcPts val="400"/>
              </a:spcAft>
              <a:buFont typeface="Wingdings" pitchFamily="2" charset="2"/>
              <a:buChar char="q"/>
            </a:pPr>
            <a:r>
              <a:rPr lang="en-US" sz="1100" dirty="0">
                <a:effectLst/>
                <a:latin typeface="Roboto Light" panose="02000000000000000000" pitchFamily="2" charset="0"/>
              </a:rPr>
              <a:t>Update and professionally adjust new CMA for seller</a:t>
            </a:r>
          </a:p>
          <a:p>
            <a:pPr marL="171450" indent="-171450">
              <a:spcAft>
                <a:spcPts val="400"/>
              </a:spcAft>
              <a:buFont typeface="Wingdings" pitchFamily="2" charset="2"/>
              <a:buChar char="q"/>
            </a:pPr>
            <a:r>
              <a:rPr lang="en-US" sz="1100" dirty="0">
                <a:effectLst/>
                <a:latin typeface="Roboto Light" panose="02000000000000000000" pitchFamily="2" charset="0"/>
              </a:rPr>
              <a:t>Review pricing strategy</a:t>
            </a:r>
          </a:p>
        </p:txBody>
      </p:sp>
      <p:sp>
        <p:nvSpPr>
          <p:cNvPr id="2" name="TextBox 1">
            <a:extLst>
              <a:ext uri="{FF2B5EF4-FFF2-40B4-BE49-F238E27FC236}">
                <a16:creationId xmlns:a16="http://schemas.microsoft.com/office/drawing/2014/main" id="{80BF6E3B-7ABA-6895-854B-06AE30B3FFEC}"/>
              </a:ext>
            </a:extLst>
          </p:cNvPr>
          <p:cNvSpPr txBox="1"/>
          <p:nvPr/>
        </p:nvSpPr>
        <p:spPr>
          <a:xfrm>
            <a:off x="4864094" y="3164358"/>
            <a:ext cx="2908300" cy="747897"/>
          </a:xfrm>
          <a:prstGeom prst="rect">
            <a:avLst/>
          </a:prstGeom>
          <a:solidFill>
            <a:schemeClr val="bg1">
              <a:lumMod val="85000"/>
            </a:schemeClr>
          </a:solidFill>
        </p:spPr>
        <p:txBody>
          <a:bodyPr wrap="square" lIns="685800" tIns="118872" rIns="685800" bIns="118872" rtlCol="0" anchor="t" anchorCtr="0">
            <a:spAutoFit/>
          </a:bodyPr>
          <a:lstStyle/>
          <a:p>
            <a:pPr algn="ctr"/>
            <a:r>
              <a:rPr lang="en-US" sz="1100" b="1" dirty="0">
                <a:latin typeface="Roboto" panose="02000000000000000000" pitchFamily="2" charset="0"/>
                <a:ea typeface="Roboto" panose="02000000000000000000" pitchFamily="2" charset="0"/>
                <a:cs typeface="Roboto" panose="02000000000000000000" pitchFamily="2" charset="0"/>
              </a:rPr>
              <a:t>HOW MANY SHOWINGS HAVE WE HAD SO FAR:</a:t>
            </a:r>
          </a:p>
          <a:p>
            <a:pPr algn="ctr"/>
            <a:endParaRPr lang="en-US" sz="1100" b="1" dirty="0">
              <a:latin typeface="Roboto" panose="02000000000000000000" pitchFamily="2" charset="0"/>
              <a:ea typeface="Roboto" panose="02000000000000000000" pitchFamily="2" charset="0"/>
              <a:cs typeface="Roboto" panose="02000000000000000000" pitchFamily="2" charset="0"/>
            </a:endParaRPr>
          </a:p>
        </p:txBody>
      </p:sp>
      <p:sp>
        <p:nvSpPr>
          <p:cNvPr id="3" name="TextBox 2">
            <a:extLst>
              <a:ext uri="{FF2B5EF4-FFF2-40B4-BE49-F238E27FC236}">
                <a16:creationId xmlns:a16="http://schemas.microsoft.com/office/drawing/2014/main" id="{5D4CA9F8-2A6E-8942-21AF-135A523EFAB9}"/>
              </a:ext>
            </a:extLst>
          </p:cNvPr>
          <p:cNvSpPr txBox="1"/>
          <p:nvPr/>
        </p:nvSpPr>
        <p:spPr>
          <a:xfrm>
            <a:off x="4864092" y="4948803"/>
            <a:ext cx="2908300" cy="747897"/>
          </a:xfrm>
          <a:prstGeom prst="rect">
            <a:avLst/>
          </a:prstGeom>
          <a:solidFill>
            <a:schemeClr val="bg1">
              <a:lumMod val="85000"/>
            </a:schemeClr>
          </a:solidFill>
        </p:spPr>
        <p:txBody>
          <a:bodyPr wrap="square" lIns="685800" tIns="118872" rIns="685800" bIns="118872" rtlCol="0" anchor="t" anchorCtr="0">
            <a:spAutoFit/>
          </a:bodyPr>
          <a:lstStyle/>
          <a:p>
            <a:pPr algn="ctr"/>
            <a:r>
              <a:rPr lang="en-US" sz="1100" b="1" dirty="0">
                <a:latin typeface="Roboto" panose="02000000000000000000" pitchFamily="2" charset="0"/>
                <a:ea typeface="Roboto" panose="02000000000000000000" pitchFamily="2" charset="0"/>
                <a:cs typeface="Roboto" panose="02000000000000000000" pitchFamily="2" charset="0"/>
              </a:rPr>
              <a:t>HOW MANY SHOWINGS HAVE WE HAD SO FAR:</a:t>
            </a:r>
          </a:p>
          <a:p>
            <a:pPr algn="ctr"/>
            <a:endParaRPr lang="en-US" sz="1100" b="1" dirty="0">
              <a:latin typeface="Roboto" panose="02000000000000000000" pitchFamily="2" charset="0"/>
              <a:ea typeface="Roboto" panose="02000000000000000000" pitchFamily="2" charset="0"/>
              <a:cs typeface="Roboto" panose="02000000000000000000" pitchFamily="2" charset="0"/>
            </a:endParaRPr>
          </a:p>
        </p:txBody>
      </p:sp>
      <p:sp>
        <p:nvSpPr>
          <p:cNvPr id="8" name="TextBox 7">
            <a:extLst>
              <a:ext uri="{FF2B5EF4-FFF2-40B4-BE49-F238E27FC236}">
                <a16:creationId xmlns:a16="http://schemas.microsoft.com/office/drawing/2014/main" id="{7D86021D-BBC7-560C-9414-AF04E483FE77}"/>
              </a:ext>
            </a:extLst>
          </p:cNvPr>
          <p:cNvSpPr txBox="1"/>
          <p:nvPr/>
        </p:nvSpPr>
        <p:spPr>
          <a:xfrm>
            <a:off x="1" y="6264209"/>
            <a:ext cx="7772399" cy="517065"/>
          </a:xfrm>
          <a:prstGeom prst="rect">
            <a:avLst/>
          </a:prstGeom>
          <a:solidFill>
            <a:srgbClr val="945200"/>
          </a:solidFill>
        </p:spPr>
        <p:txBody>
          <a:bodyPr wrap="square" lIns="685800" tIns="118872" rIns="685800" bIns="118872" rtlCol="0">
            <a:spAutoFit/>
          </a:bodyPr>
          <a:lstStyle/>
          <a:p>
            <a:r>
              <a:rPr lang="en-US"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WEEKS TWENTY-THREE THROUGH TWENTY-FOUR</a:t>
            </a:r>
          </a:p>
        </p:txBody>
      </p:sp>
      <p:sp>
        <p:nvSpPr>
          <p:cNvPr id="9" name="TextBox 8">
            <a:extLst>
              <a:ext uri="{FF2B5EF4-FFF2-40B4-BE49-F238E27FC236}">
                <a16:creationId xmlns:a16="http://schemas.microsoft.com/office/drawing/2014/main" id="{2288D033-2767-3A7A-5FFE-ADE9BEFB9686}"/>
              </a:ext>
            </a:extLst>
          </p:cNvPr>
          <p:cNvSpPr txBox="1"/>
          <p:nvPr/>
        </p:nvSpPr>
        <p:spPr>
          <a:xfrm>
            <a:off x="-8" y="6793926"/>
            <a:ext cx="7772399" cy="1953355"/>
          </a:xfrm>
          <a:prstGeom prst="rect">
            <a:avLst/>
          </a:prstGeom>
          <a:noFill/>
        </p:spPr>
        <p:txBody>
          <a:bodyPr wrap="square" lIns="685800" tIns="118872" rIns="685800" bIns="118872" rtlCol="0">
            <a:spAutoFit/>
          </a:bodyPr>
          <a:lstStyle/>
          <a:p>
            <a:pPr marL="171450" indent="-171450">
              <a:spcAft>
                <a:spcPts val="400"/>
              </a:spcAft>
              <a:buFont typeface="Wingdings" pitchFamily="2" charset="2"/>
              <a:buChar char="q"/>
            </a:pPr>
            <a:r>
              <a:rPr lang="en-US" sz="1100" dirty="0">
                <a:effectLst/>
                <a:latin typeface="Roboto Light" panose="02000000000000000000" pitchFamily="2" charset="0"/>
              </a:rPr>
              <a:t>Alternative Gateway Area promotional mail-out</a:t>
            </a:r>
          </a:p>
          <a:p>
            <a:pPr marL="171450" indent="-171450">
              <a:spcAft>
                <a:spcPts val="400"/>
              </a:spcAft>
              <a:buFont typeface="Wingdings" pitchFamily="2" charset="2"/>
              <a:buChar char="q"/>
            </a:pPr>
            <a:r>
              <a:rPr lang="en-US" sz="1100" dirty="0">
                <a:effectLst/>
                <a:latin typeface="Roboto Light" panose="02000000000000000000" pitchFamily="2" charset="0"/>
              </a:rPr>
              <a:t>Mail MLS sheet on any comps (listed or sold)</a:t>
            </a:r>
          </a:p>
          <a:p>
            <a:pPr marL="171450" indent="-171450">
              <a:spcAft>
                <a:spcPts val="400"/>
              </a:spcAft>
              <a:buFont typeface="Wingdings" pitchFamily="2" charset="2"/>
              <a:buChar char="q"/>
            </a:pPr>
            <a:r>
              <a:rPr lang="en-US" sz="1100" dirty="0">
                <a:effectLst/>
                <a:latin typeface="Roboto Light" panose="02000000000000000000" pitchFamily="2" charset="0"/>
              </a:rPr>
              <a:t>Communication/Progress appointment with Seller</a:t>
            </a:r>
          </a:p>
          <a:p>
            <a:pPr marL="171450" indent="-171450">
              <a:spcAft>
                <a:spcPts val="400"/>
              </a:spcAft>
              <a:buFont typeface="Wingdings" pitchFamily="2" charset="2"/>
              <a:buChar char="q"/>
            </a:pPr>
            <a:r>
              <a:rPr lang="en-US" sz="1100" dirty="0">
                <a:effectLst/>
                <a:latin typeface="Roboto Light" panose="02000000000000000000" pitchFamily="2" charset="0"/>
              </a:rPr>
              <a:t>Run Market Absorption Report</a:t>
            </a:r>
          </a:p>
          <a:p>
            <a:pPr marL="171450" indent="-171450">
              <a:spcAft>
                <a:spcPts val="400"/>
              </a:spcAft>
              <a:buFont typeface="Wingdings" pitchFamily="2" charset="2"/>
              <a:buChar char="q"/>
            </a:pPr>
            <a:r>
              <a:rPr lang="en-US" sz="1100" dirty="0">
                <a:effectLst/>
                <a:latin typeface="Roboto Light" panose="02000000000000000000" pitchFamily="2" charset="0"/>
              </a:rPr>
              <a:t>Change remarks in MLS</a:t>
            </a:r>
          </a:p>
          <a:p>
            <a:pPr marL="171450" indent="-171450">
              <a:spcAft>
                <a:spcPts val="400"/>
              </a:spcAft>
              <a:buFont typeface="Wingdings" pitchFamily="2" charset="2"/>
              <a:buChar char="q"/>
            </a:pPr>
            <a:r>
              <a:rPr lang="en-US" sz="1100" dirty="0">
                <a:effectLst/>
                <a:latin typeface="Roboto Light" panose="02000000000000000000" pitchFamily="2" charset="0"/>
              </a:rPr>
              <a:t>Progress Interview with Seller</a:t>
            </a:r>
          </a:p>
          <a:p>
            <a:pPr marL="171450" indent="-171450">
              <a:spcAft>
                <a:spcPts val="400"/>
              </a:spcAft>
              <a:buFont typeface="Wingdings" pitchFamily="2" charset="2"/>
              <a:buChar char="q"/>
            </a:pPr>
            <a:r>
              <a:rPr lang="en-US" sz="1100" dirty="0">
                <a:effectLst/>
                <a:latin typeface="Roboto Light" panose="02000000000000000000" pitchFamily="2" charset="0"/>
              </a:rPr>
              <a:t>Review pricing strategy</a:t>
            </a:r>
          </a:p>
          <a:p>
            <a:pPr marL="171450" indent="-171450">
              <a:spcAft>
                <a:spcPts val="400"/>
              </a:spcAft>
              <a:buFont typeface="Wingdings" pitchFamily="2" charset="2"/>
              <a:buChar char="q"/>
            </a:pPr>
            <a:r>
              <a:rPr lang="en-US" sz="1100" dirty="0">
                <a:effectLst/>
                <a:latin typeface="Roboto Light" panose="02000000000000000000" pitchFamily="2" charset="0"/>
              </a:rPr>
              <a:t>Extend listing, lower price.</a:t>
            </a:r>
          </a:p>
        </p:txBody>
      </p:sp>
      <p:sp>
        <p:nvSpPr>
          <p:cNvPr id="10" name="TextBox 9">
            <a:extLst>
              <a:ext uri="{FF2B5EF4-FFF2-40B4-BE49-F238E27FC236}">
                <a16:creationId xmlns:a16="http://schemas.microsoft.com/office/drawing/2014/main" id="{6A19930F-0B0C-0C21-7A14-89258696F4D1}"/>
              </a:ext>
            </a:extLst>
          </p:cNvPr>
          <p:cNvSpPr txBox="1"/>
          <p:nvPr/>
        </p:nvSpPr>
        <p:spPr>
          <a:xfrm>
            <a:off x="4864091" y="6797066"/>
            <a:ext cx="2908300" cy="747897"/>
          </a:xfrm>
          <a:prstGeom prst="rect">
            <a:avLst/>
          </a:prstGeom>
          <a:solidFill>
            <a:schemeClr val="bg1">
              <a:lumMod val="85000"/>
            </a:schemeClr>
          </a:solidFill>
        </p:spPr>
        <p:txBody>
          <a:bodyPr wrap="square" lIns="685800" tIns="118872" rIns="685800" bIns="118872" rtlCol="0" anchor="t" anchorCtr="0">
            <a:spAutoFit/>
          </a:bodyPr>
          <a:lstStyle/>
          <a:p>
            <a:pPr algn="ctr"/>
            <a:r>
              <a:rPr lang="en-US" sz="1100" b="1" dirty="0">
                <a:latin typeface="Roboto" panose="02000000000000000000" pitchFamily="2" charset="0"/>
                <a:ea typeface="Roboto" panose="02000000000000000000" pitchFamily="2" charset="0"/>
                <a:cs typeface="Roboto" panose="02000000000000000000" pitchFamily="2" charset="0"/>
              </a:rPr>
              <a:t>HOW MANY SHOWINGS HAVE WE HAD SO FAR:</a:t>
            </a:r>
          </a:p>
          <a:p>
            <a:pPr algn="ctr"/>
            <a:endParaRPr lang="en-US" sz="1100" b="1"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666866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E00C73F-B07B-BBE9-F7B7-27216FCE552D}"/>
              </a:ext>
            </a:extLst>
          </p:cNvPr>
          <p:cNvSpPr>
            <a:spLocks noGrp="1"/>
          </p:cNvSpPr>
          <p:nvPr>
            <p:ph type="pic" sz="quarter" idx="10"/>
          </p:nvPr>
        </p:nvSpPr>
        <p:spPr/>
      </p:sp>
      <p:sp>
        <p:nvSpPr>
          <p:cNvPr id="3" name="TextBox 2">
            <a:extLst>
              <a:ext uri="{FF2B5EF4-FFF2-40B4-BE49-F238E27FC236}">
                <a16:creationId xmlns:a16="http://schemas.microsoft.com/office/drawing/2014/main" id="{1CBEFB14-3381-F790-0B3C-3598AE55ADA4}"/>
              </a:ext>
            </a:extLst>
          </p:cNvPr>
          <p:cNvSpPr txBox="1"/>
          <p:nvPr/>
        </p:nvSpPr>
        <p:spPr>
          <a:xfrm>
            <a:off x="1848352" y="7958942"/>
            <a:ext cx="3838507" cy="1307536"/>
          </a:xfrm>
          <a:prstGeom prst="rect">
            <a:avLst/>
          </a:prstGeom>
          <a:noFill/>
        </p:spPr>
        <p:txBody>
          <a:bodyPr wrap="square" lIns="228600" rIns="685800" rtlCol="0">
            <a:noAutofit/>
          </a:bodyPr>
          <a:lstStyle/>
          <a:p>
            <a:pPr>
              <a:lnSpc>
                <a:spcPct val="100000"/>
              </a:lnSpc>
              <a:spcAft>
                <a:spcPts val="800"/>
              </a:spcAft>
            </a:pPr>
            <a:r>
              <a:rPr lang="en-US" sz="1800" b="1" dirty="0">
                <a:solidFill>
                  <a:schemeClr val="bg1"/>
                </a:solidFill>
                <a:latin typeface="Roboto" panose="02000000000000000000" pitchFamily="2" charset="0"/>
                <a:ea typeface="Roboto" panose="02000000000000000000" pitchFamily="2" charset="0"/>
                <a:cs typeface="Roboto" panose="02000000000000000000" pitchFamily="2" charset="0"/>
              </a:rPr>
              <a:t>Agent Name</a:t>
            </a:r>
            <a:br>
              <a:rPr lang="en-US" sz="1800" b="1" dirty="0">
                <a:solidFill>
                  <a:schemeClr val="bg1"/>
                </a:solidFill>
                <a:latin typeface="Roboto" panose="02000000000000000000" pitchFamily="2" charset="0"/>
                <a:ea typeface="Roboto" panose="02000000000000000000" pitchFamily="2" charset="0"/>
                <a:cs typeface="Roboto" panose="02000000000000000000" pitchFamily="2" charset="0"/>
              </a:rPr>
            </a:br>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REALTOR®/BROKER</a:t>
            </a:r>
          </a:p>
          <a:p>
            <a:pPr>
              <a:lnSpc>
                <a:spcPct val="100000"/>
              </a:lnSpc>
              <a:spcBef>
                <a:spcPts val="0"/>
              </a:spcBef>
            </a:pPr>
            <a:r>
              <a:rPr lang="en-US" sz="12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C. 000.000.0000</a:t>
            </a:r>
          </a:p>
          <a:p>
            <a:pPr>
              <a:lnSpc>
                <a:spcPct val="100000"/>
              </a:lnSpc>
              <a:spcBef>
                <a:spcPts val="0"/>
              </a:spcBef>
            </a:pPr>
            <a:r>
              <a:rPr lang="en-US" sz="12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agentname@gmail.com</a:t>
            </a:r>
            <a:endParaRPr lang="en-US" sz="12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a:lnSpc>
                <a:spcPct val="100000"/>
              </a:lnSpc>
              <a:spcBef>
                <a:spcPts val="0"/>
              </a:spcBef>
            </a:pPr>
            <a:r>
              <a:rPr lang="en-US" sz="1200" dirty="0" err="1">
                <a:solidFill>
                  <a:schemeClr val="bg1"/>
                </a:solidFill>
                <a:latin typeface="Roboto Light" panose="02000000000000000000" pitchFamily="2" charset="0"/>
                <a:ea typeface="Roboto Light" panose="02000000000000000000" pitchFamily="2" charset="0"/>
                <a:cs typeface="Roboto Light" panose="02000000000000000000" pitchFamily="2" charset="0"/>
              </a:rPr>
              <a:t>aname.website.com</a:t>
            </a:r>
            <a:endParaRPr lang="en-US" sz="12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4" name="TextBox 3">
            <a:extLst>
              <a:ext uri="{FF2B5EF4-FFF2-40B4-BE49-F238E27FC236}">
                <a16:creationId xmlns:a16="http://schemas.microsoft.com/office/drawing/2014/main" id="{9BD6F2A2-0632-D906-B5A6-AEA2C62E50B3}"/>
              </a:ext>
            </a:extLst>
          </p:cNvPr>
          <p:cNvSpPr txBox="1"/>
          <p:nvPr/>
        </p:nvSpPr>
        <p:spPr>
          <a:xfrm>
            <a:off x="0" y="0"/>
            <a:ext cx="7772400" cy="1646605"/>
          </a:xfrm>
          <a:prstGeom prst="rect">
            <a:avLst/>
          </a:prstGeom>
          <a:noFill/>
        </p:spPr>
        <p:txBody>
          <a:bodyPr wrap="square" lIns="914400" tIns="914400" rIns="914400" bIns="228600" rtlCol="0">
            <a:spAutoFit/>
          </a:bodyPr>
          <a:lstStyle/>
          <a:p>
            <a:r>
              <a:rPr lang="en-US" sz="3200" dirty="0">
                <a:solidFill>
                  <a:srgbClr val="012169"/>
                </a:solidFill>
                <a:latin typeface="Roboto Light" panose="02000000000000000000" pitchFamily="2" charset="0"/>
                <a:ea typeface="Roboto Light" panose="02000000000000000000" pitchFamily="2" charset="0"/>
                <a:cs typeface="Roboto Light" panose="02000000000000000000" pitchFamily="2" charset="0"/>
              </a:rPr>
              <a:t>PRICING RECOMMENDATION</a:t>
            </a:r>
          </a:p>
        </p:txBody>
      </p:sp>
      <p:sp>
        <p:nvSpPr>
          <p:cNvPr id="5" name="Rectangle 4">
            <a:extLst>
              <a:ext uri="{FF2B5EF4-FFF2-40B4-BE49-F238E27FC236}">
                <a16:creationId xmlns:a16="http://schemas.microsoft.com/office/drawing/2014/main" id="{544615CD-8445-D397-7011-3CD2D793C7D1}"/>
              </a:ext>
            </a:extLst>
          </p:cNvPr>
          <p:cNvSpPr/>
          <p:nvPr/>
        </p:nvSpPr>
        <p:spPr>
          <a:xfrm>
            <a:off x="0" y="1646606"/>
            <a:ext cx="7772400" cy="2307114"/>
          </a:xfrm>
          <a:prstGeom prst="rect">
            <a:avLst/>
          </a:prstGeom>
          <a:solidFill>
            <a:srgbClr val="0121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608C83A-EF8D-5DEB-3C6E-2D45CC9CFB38}"/>
              </a:ext>
            </a:extLst>
          </p:cNvPr>
          <p:cNvSpPr txBox="1"/>
          <p:nvPr/>
        </p:nvSpPr>
        <p:spPr>
          <a:xfrm>
            <a:off x="0" y="1646605"/>
            <a:ext cx="7772400" cy="492443"/>
          </a:xfrm>
          <a:prstGeom prst="rect">
            <a:avLst/>
          </a:prstGeom>
          <a:noFill/>
        </p:spPr>
        <p:txBody>
          <a:bodyPr wrap="square" lIns="914400" tIns="228600" rIns="0" bIns="45720" rtlCol="0">
            <a:spAutoFit/>
          </a:bodyPr>
          <a:lstStyle/>
          <a:p>
            <a:r>
              <a:rPr lang="en-US" sz="1400" b="1" dirty="0">
                <a:solidFill>
                  <a:srgbClr val="418FDE"/>
                </a:solidFill>
                <a:latin typeface="Roboto" panose="02000000000000000000" pitchFamily="2" charset="0"/>
                <a:ea typeface="Roboto" panose="02000000000000000000" pitchFamily="2" charset="0"/>
                <a:cs typeface="Roboto" panose="02000000000000000000" pitchFamily="2" charset="0"/>
              </a:rPr>
              <a:t>ANTICIPATED SELLING PRICE:</a:t>
            </a:r>
          </a:p>
        </p:txBody>
      </p:sp>
      <p:sp>
        <p:nvSpPr>
          <p:cNvPr id="7" name="TextBox 6">
            <a:extLst>
              <a:ext uri="{FF2B5EF4-FFF2-40B4-BE49-F238E27FC236}">
                <a16:creationId xmlns:a16="http://schemas.microsoft.com/office/drawing/2014/main" id="{5CD45DC2-4E22-D134-D79C-8DCC805D254D}"/>
              </a:ext>
            </a:extLst>
          </p:cNvPr>
          <p:cNvSpPr txBox="1"/>
          <p:nvPr/>
        </p:nvSpPr>
        <p:spPr>
          <a:xfrm>
            <a:off x="0" y="2138745"/>
            <a:ext cx="7772400" cy="661720"/>
          </a:xfrm>
          <a:prstGeom prst="rect">
            <a:avLst/>
          </a:prstGeom>
          <a:noFill/>
        </p:spPr>
        <p:txBody>
          <a:bodyPr wrap="square" lIns="914400" tIns="0" rIns="0" bIns="228600" rtlCol="0">
            <a:spAutoFit/>
          </a:bodyPr>
          <a:lstStyle/>
          <a:p>
            <a:r>
              <a:rPr lang="en-US" sz="2800" b="1" dirty="0">
                <a:solidFill>
                  <a:schemeClr val="bg1"/>
                </a:solidFill>
                <a:latin typeface="Roboto" panose="02000000000000000000" pitchFamily="2" charset="0"/>
                <a:ea typeface="Roboto" panose="02000000000000000000" pitchFamily="2" charset="0"/>
                <a:cs typeface="Roboto" panose="02000000000000000000" pitchFamily="2" charset="0"/>
              </a:rPr>
              <a:t>$000,000</a:t>
            </a:r>
          </a:p>
        </p:txBody>
      </p:sp>
      <p:sp>
        <p:nvSpPr>
          <p:cNvPr id="8" name="TextBox 7">
            <a:extLst>
              <a:ext uri="{FF2B5EF4-FFF2-40B4-BE49-F238E27FC236}">
                <a16:creationId xmlns:a16="http://schemas.microsoft.com/office/drawing/2014/main" id="{67F9D373-AC7E-0C39-2763-ABAE45E1EEC8}"/>
              </a:ext>
            </a:extLst>
          </p:cNvPr>
          <p:cNvSpPr txBox="1"/>
          <p:nvPr/>
        </p:nvSpPr>
        <p:spPr>
          <a:xfrm>
            <a:off x="0" y="2800162"/>
            <a:ext cx="7772400" cy="492443"/>
          </a:xfrm>
          <a:prstGeom prst="rect">
            <a:avLst/>
          </a:prstGeom>
          <a:noFill/>
        </p:spPr>
        <p:txBody>
          <a:bodyPr wrap="square" lIns="914400" tIns="228600" rIns="0" bIns="45720" rtlCol="0">
            <a:spAutoFit/>
          </a:bodyPr>
          <a:lstStyle/>
          <a:p>
            <a:r>
              <a:rPr lang="en-US" sz="1400" b="1" dirty="0">
                <a:solidFill>
                  <a:srgbClr val="418FDE"/>
                </a:solidFill>
                <a:latin typeface="Roboto" panose="02000000000000000000" pitchFamily="2" charset="0"/>
                <a:ea typeface="Roboto" panose="02000000000000000000" pitchFamily="2" charset="0"/>
                <a:cs typeface="Roboto" panose="02000000000000000000" pitchFamily="2" charset="0"/>
              </a:rPr>
              <a:t>RECOMMENDED SELLING PRICE:</a:t>
            </a:r>
          </a:p>
        </p:txBody>
      </p:sp>
      <p:cxnSp>
        <p:nvCxnSpPr>
          <p:cNvPr id="9" name="Straight Connector 8">
            <a:extLst>
              <a:ext uri="{FF2B5EF4-FFF2-40B4-BE49-F238E27FC236}">
                <a16:creationId xmlns:a16="http://schemas.microsoft.com/office/drawing/2014/main" id="{516BF4B1-C003-8CF7-B03B-D4FD71E84A94}"/>
              </a:ext>
            </a:extLst>
          </p:cNvPr>
          <p:cNvCxnSpPr>
            <a:cxnSpLocks/>
            <a:endCxn id="7" idx="2"/>
          </p:cNvCxnSpPr>
          <p:nvPr/>
        </p:nvCxnSpPr>
        <p:spPr>
          <a:xfrm flipV="1">
            <a:off x="914400" y="2800465"/>
            <a:ext cx="2971800" cy="303"/>
          </a:xfrm>
          <a:prstGeom prst="line">
            <a:avLst/>
          </a:prstGeom>
          <a:ln>
            <a:solidFill>
              <a:schemeClr val="bg1"/>
            </a:solidFill>
          </a:ln>
        </p:spPr>
        <p:style>
          <a:lnRef idx="2">
            <a:schemeClr val="accent3"/>
          </a:lnRef>
          <a:fillRef idx="0">
            <a:schemeClr val="accent3"/>
          </a:fillRef>
          <a:effectRef idx="1">
            <a:schemeClr val="accent3"/>
          </a:effectRef>
          <a:fontRef idx="minor">
            <a:schemeClr val="tx1"/>
          </a:fontRef>
        </p:style>
      </p:cxnSp>
      <p:sp>
        <p:nvSpPr>
          <p:cNvPr id="10" name="TextBox 9">
            <a:extLst>
              <a:ext uri="{FF2B5EF4-FFF2-40B4-BE49-F238E27FC236}">
                <a16:creationId xmlns:a16="http://schemas.microsoft.com/office/drawing/2014/main" id="{C13E1980-F488-E4A7-0CEB-3CD797DAC235}"/>
              </a:ext>
            </a:extLst>
          </p:cNvPr>
          <p:cNvSpPr txBox="1"/>
          <p:nvPr/>
        </p:nvSpPr>
        <p:spPr>
          <a:xfrm>
            <a:off x="0" y="3291999"/>
            <a:ext cx="7772400" cy="661720"/>
          </a:xfrm>
          <a:prstGeom prst="rect">
            <a:avLst/>
          </a:prstGeom>
          <a:noFill/>
        </p:spPr>
        <p:txBody>
          <a:bodyPr wrap="square" lIns="914400" tIns="0" rIns="0" bIns="228600" rtlCol="0">
            <a:spAutoFit/>
          </a:bodyPr>
          <a:lstStyle/>
          <a:p>
            <a:r>
              <a:rPr lang="en-US" sz="2800" b="1" dirty="0">
                <a:solidFill>
                  <a:schemeClr val="bg1"/>
                </a:solidFill>
                <a:latin typeface="Roboto" panose="02000000000000000000" pitchFamily="2" charset="0"/>
                <a:ea typeface="Roboto" panose="02000000000000000000" pitchFamily="2" charset="0"/>
                <a:cs typeface="Roboto" panose="02000000000000000000" pitchFamily="2" charset="0"/>
              </a:rPr>
              <a:t>$000,000</a:t>
            </a:r>
          </a:p>
        </p:txBody>
      </p:sp>
      <p:sp>
        <p:nvSpPr>
          <p:cNvPr id="11" name="TextBox 10">
            <a:extLst>
              <a:ext uri="{FF2B5EF4-FFF2-40B4-BE49-F238E27FC236}">
                <a16:creationId xmlns:a16="http://schemas.microsoft.com/office/drawing/2014/main" id="{B1DC8EF4-149F-B59C-90A3-E0DDD90E52B9}"/>
              </a:ext>
            </a:extLst>
          </p:cNvPr>
          <p:cNvSpPr txBox="1"/>
          <p:nvPr/>
        </p:nvSpPr>
        <p:spPr>
          <a:xfrm>
            <a:off x="0" y="3973793"/>
            <a:ext cx="7772400" cy="2653419"/>
          </a:xfrm>
          <a:prstGeom prst="rect">
            <a:avLst/>
          </a:prstGeom>
          <a:noFill/>
        </p:spPr>
        <p:txBody>
          <a:bodyPr wrap="square" lIns="914400" tIns="228600" rIns="0" bIns="118872" rtlCol="0">
            <a:spAutoFit/>
          </a:bodyPr>
          <a:lstStyle/>
          <a:p>
            <a:r>
              <a:rPr lang="en-US" sz="1400" b="1" dirty="0">
                <a:solidFill>
                  <a:srgbClr val="418FDE"/>
                </a:solidFill>
                <a:latin typeface="Roboto" panose="02000000000000000000" pitchFamily="2" charset="0"/>
                <a:ea typeface="Roboto" panose="02000000000000000000" pitchFamily="2" charset="0"/>
                <a:cs typeface="Roboto" panose="02000000000000000000" pitchFamily="2" charset="0"/>
              </a:rPr>
              <a:t>RECOMMENDED FINANCING TERMS:</a:t>
            </a:r>
          </a:p>
          <a:p>
            <a:pPr marL="171450" indent="-171450">
              <a:lnSpc>
                <a:spcPct val="150000"/>
              </a:lnSpc>
              <a:buFont typeface="Wingdings" pitchFamily="2" charset="2"/>
              <a:buChar char="ü"/>
            </a:pPr>
            <a:r>
              <a:rPr lang="en-US" sz="1300" dirty="0">
                <a:effectLst/>
                <a:latin typeface="Roboto Light" panose="02000000000000000000" pitchFamily="2" charset="0"/>
              </a:rPr>
              <a:t>Copy</a:t>
            </a:r>
          </a:p>
          <a:p>
            <a:pPr marL="171450" indent="-171450">
              <a:lnSpc>
                <a:spcPct val="150000"/>
              </a:lnSpc>
              <a:buFont typeface="Wingdings" pitchFamily="2" charset="2"/>
              <a:buChar char="ü"/>
            </a:pPr>
            <a:r>
              <a:rPr lang="en-US" sz="1300" dirty="0">
                <a:latin typeface="Roboto Light" panose="02000000000000000000" pitchFamily="2" charset="0"/>
              </a:rPr>
              <a:t>Copy</a:t>
            </a:r>
            <a:endParaRPr lang="en-US" sz="1300" dirty="0">
              <a:effectLst/>
              <a:latin typeface="Roboto Light" panose="02000000000000000000" pitchFamily="2" charset="0"/>
            </a:endParaRPr>
          </a:p>
          <a:p>
            <a:pPr>
              <a:lnSpc>
                <a:spcPct val="150000"/>
              </a:lnSpc>
              <a:spcBef>
                <a:spcPts val="1200"/>
              </a:spcBef>
            </a:pPr>
            <a:r>
              <a:rPr lang="en-US" sz="1400" b="1" dirty="0">
                <a:solidFill>
                  <a:srgbClr val="418FDE"/>
                </a:solidFill>
                <a:latin typeface="Roboto" panose="02000000000000000000" pitchFamily="2" charset="0"/>
                <a:ea typeface="Roboto" panose="02000000000000000000" pitchFamily="2" charset="0"/>
                <a:cs typeface="Roboto" panose="02000000000000000000" pitchFamily="2" charset="0"/>
              </a:rPr>
              <a:t>RECOMMENDED FINANCING TERMS:</a:t>
            </a:r>
            <a:endParaRPr lang="en-US" sz="1400" dirty="0">
              <a:effectLst/>
              <a:latin typeface="Roboto Light" panose="02000000000000000000" pitchFamily="2" charset="0"/>
            </a:endParaRPr>
          </a:p>
          <a:p>
            <a:pPr marL="171450" indent="-171450">
              <a:lnSpc>
                <a:spcPct val="150000"/>
              </a:lnSpc>
              <a:buFont typeface="Wingdings" pitchFamily="2" charset="2"/>
              <a:buChar char="ü"/>
            </a:pPr>
            <a:r>
              <a:rPr lang="en-US" sz="1400" dirty="0">
                <a:effectLst/>
                <a:latin typeface="Roboto Light" panose="02000000000000000000" pitchFamily="2" charset="0"/>
              </a:rPr>
              <a:t>Purchase Home Protection Plan</a:t>
            </a:r>
          </a:p>
          <a:p>
            <a:pPr marL="171450" indent="-171450">
              <a:lnSpc>
                <a:spcPct val="150000"/>
              </a:lnSpc>
              <a:buFont typeface="Wingdings" pitchFamily="2" charset="2"/>
              <a:buChar char="ü"/>
            </a:pPr>
            <a:r>
              <a:rPr lang="en-US" sz="1400" dirty="0">
                <a:latin typeface="Roboto Light" panose="02000000000000000000" pitchFamily="2" charset="0"/>
              </a:rPr>
              <a:t>Copy</a:t>
            </a:r>
          </a:p>
          <a:p>
            <a:pPr marL="171450" indent="-171450">
              <a:lnSpc>
                <a:spcPct val="150000"/>
              </a:lnSpc>
              <a:buFont typeface="Wingdings" pitchFamily="2" charset="2"/>
              <a:buChar char="ü"/>
            </a:pPr>
            <a:r>
              <a:rPr lang="en-US" sz="1400" dirty="0">
                <a:latin typeface="Roboto Light" panose="02000000000000000000" pitchFamily="2" charset="0"/>
              </a:rPr>
              <a:t>Copy</a:t>
            </a:r>
          </a:p>
        </p:txBody>
      </p:sp>
    </p:spTree>
    <p:extLst>
      <p:ext uri="{BB962C8B-B14F-4D97-AF65-F5344CB8AC3E}">
        <p14:creationId xmlns:p14="http://schemas.microsoft.com/office/powerpoint/2010/main" val="3124688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CA23E7B-1CB9-8709-6EB3-42E5221CB9D5}"/>
              </a:ext>
            </a:extLst>
          </p:cNvPr>
          <p:cNvSpPr txBox="1"/>
          <p:nvPr/>
        </p:nvSpPr>
        <p:spPr>
          <a:xfrm>
            <a:off x="0" y="0"/>
            <a:ext cx="7772400" cy="1646605"/>
          </a:xfrm>
          <a:prstGeom prst="rect">
            <a:avLst/>
          </a:prstGeom>
          <a:noFill/>
        </p:spPr>
        <p:txBody>
          <a:bodyPr wrap="square" lIns="914400" tIns="914400" rIns="914400" bIns="228600" rtlCol="0">
            <a:spAutoFit/>
          </a:bodyPr>
          <a:lstStyle/>
          <a:p>
            <a:r>
              <a:rPr lang="en-US" sz="3200">
                <a:solidFill>
                  <a:srgbClr val="012169"/>
                </a:solidFill>
                <a:latin typeface="Roboto Light" panose="02000000000000000000" pitchFamily="2" charset="0"/>
                <a:ea typeface="Roboto Light" panose="02000000000000000000" pitchFamily="2" charset="0"/>
                <a:cs typeface="Roboto Light" panose="02000000000000000000" pitchFamily="2" charset="0"/>
              </a:rPr>
              <a:t>PLAN &amp; PROMISE</a:t>
            </a:r>
          </a:p>
        </p:txBody>
      </p:sp>
      <p:sp>
        <p:nvSpPr>
          <p:cNvPr id="7" name="TextBox 6">
            <a:extLst>
              <a:ext uri="{FF2B5EF4-FFF2-40B4-BE49-F238E27FC236}">
                <a16:creationId xmlns:a16="http://schemas.microsoft.com/office/drawing/2014/main" id="{F77F64CE-B40E-76BF-8F18-9E51DD3DC32F}"/>
              </a:ext>
            </a:extLst>
          </p:cNvPr>
          <p:cNvSpPr txBox="1"/>
          <p:nvPr/>
        </p:nvSpPr>
        <p:spPr>
          <a:xfrm>
            <a:off x="0" y="1646605"/>
            <a:ext cx="3786554" cy="1586140"/>
          </a:xfrm>
          <a:prstGeom prst="rect">
            <a:avLst/>
          </a:prstGeom>
          <a:noFill/>
        </p:spPr>
        <p:txBody>
          <a:bodyPr wrap="square" lIns="914400" tIns="0" rIns="118872" bIns="457200" rtlCol="0">
            <a:spAutoFit/>
          </a:bodyPr>
          <a:lstStyle/>
          <a:p>
            <a:pPr>
              <a:lnSpc>
                <a:spcPct val="114000"/>
              </a:lnSpc>
            </a:pPr>
            <a:r>
              <a:rPr lang="en-US" sz="1300">
                <a:effectLst/>
                <a:latin typeface="Roboto Light" panose="02000000000000000000" pitchFamily="2" charset="0"/>
              </a:rPr>
              <a:t>I offer one of the most powerful and comprehensive marketing programs for attracting buyers and getting homes sold. In combination with marketing your home, I will provide:</a:t>
            </a:r>
          </a:p>
        </p:txBody>
      </p:sp>
      <p:sp>
        <p:nvSpPr>
          <p:cNvPr id="10" name="TextBox 9">
            <a:extLst>
              <a:ext uri="{FF2B5EF4-FFF2-40B4-BE49-F238E27FC236}">
                <a16:creationId xmlns:a16="http://schemas.microsoft.com/office/drawing/2014/main" id="{06996EA1-690E-648C-075B-B37B56475979}"/>
              </a:ext>
            </a:extLst>
          </p:cNvPr>
          <p:cNvSpPr txBox="1"/>
          <p:nvPr/>
        </p:nvSpPr>
        <p:spPr>
          <a:xfrm>
            <a:off x="3786554" y="1646605"/>
            <a:ext cx="3985846" cy="1628074"/>
          </a:xfrm>
          <a:prstGeom prst="rect">
            <a:avLst/>
          </a:prstGeom>
          <a:noFill/>
        </p:spPr>
        <p:txBody>
          <a:bodyPr wrap="square" lIns="118872" tIns="0" rIns="914400" bIns="457200" rtlCol="0">
            <a:spAutoFit/>
          </a:bodyPr>
          <a:lstStyle/>
          <a:p>
            <a:pPr marL="171450" indent="-171450">
              <a:lnSpc>
                <a:spcPct val="150000"/>
              </a:lnSpc>
              <a:buFont typeface="Wingdings" pitchFamily="2" charset="2"/>
              <a:buChar char="ü"/>
            </a:pPr>
            <a:r>
              <a:rPr lang="en-US" sz="1300" dirty="0">
                <a:effectLst/>
                <a:latin typeface="Roboto Light" panose="02000000000000000000" pitchFamily="2" charset="0"/>
              </a:rPr>
              <a:t>CMA / Settlement Statement</a:t>
            </a:r>
          </a:p>
          <a:p>
            <a:pPr marL="171450" indent="-171450">
              <a:lnSpc>
                <a:spcPct val="150000"/>
              </a:lnSpc>
              <a:buFont typeface="Wingdings" pitchFamily="2" charset="2"/>
              <a:buChar char="ü"/>
            </a:pPr>
            <a:r>
              <a:rPr lang="en-US" sz="1300" dirty="0">
                <a:effectLst/>
                <a:latin typeface="Roboto Light" panose="02000000000000000000" pitchFamily="2" charset="0"/>
              </a:rPr>
              <a:t>Absorption Pricing</a:t>
            </a:r>
          </a:p>
          <a:p>
            <a:pPr marL="171450" indent="-171450">
              <a:lnSpc>
                <a:spcPct val="150000"/>
              </a:lnSpc>
              <a:buFont typeface="Wingdings" pitchFamily="2" charset="2"/>
              <a:buChar char="ü"/>
            </a:pPr>
            <a:r>
              <a:rPr lang="en-US" sz="1300" dirty="0">
                <a:effectLst/>
                <a:latin typeface="Roboto Light" panose="02000000000000000000" pitchFamily="2" charset="0"/>
              </a:rPr>
              <a:t>Written Communication Plan</a:t>
            </a:r>
          </a:p>
          <a:p>
            <a:pPr marL="171450" indent="-171450">
              <a:lnSpc>
                <a:spcPct val="150000"/>
              </a:lnSpc>
              <a:buFont typeface="Wingdings" pitchFamily="2" charset="2"/>
              <a:buChar char="ü"/>
            </a:pPr>
            <a:r>
              <a:rPr lang="en-US" sz="1300" dirty="0">
                <a:effectLst/>
                <a:latin typeface="Roboto Light" panose="02000000000000000000" pitchFamily="2" charset="0"/>
              </a:rPr>
              <a:t>Seller Services Guarantee</a:t>
            </a:r>
          </a:p>
        </p:txBody>
      </p:sp>
      <p:sp>
        <p:nvSpPr>
          <p:cNvPr id="2" name="TextBox 1">
            <a:extLst>
              <a:ext uri="{FF2B5EF4-FFF2-40B4-BE49-F238E27FC236}">
                <a16:creationId xmlns:a16="http://schemas.microsoft.com/office/drawing/2014/main" id="{4DC10AD5-0353-6177-1BD0-54D6A438DBB3}"/>
              </a:ext>
            </a:extLst>
          </p:cNvPr>
          <p:cNvSpPr txBox="1"/>
          <p:nvPr/>
        </p:nvSpPr>
        <p:spPr>
          <a:xfrm>
            <a:off x="0" y="3231929"/>
            <a:ext cx="7772400" cy="1215717"/>
          </a:xfrm>
          <a:prstGeom prst="rect">
            <a:avLst/>
          </a:prstGeom>
          <a:noFill/>
        </p:spPr>
        <p:txBody>
          <a:bodyPr wrap="square" lIns="914400" tIns="0" rIns="914400" bIns="228600" rtlCol="0">
            <a:spAutoFit/>
          </a:bodyPr>
          <a:lstStyle/>
          <a:p>
            <a:r>
              <a:rPr lang="en-US" sz="3200" dirty="0">
                <a:solidFill>
                  <a:srgbClr val="012169"/>
                </a:solidFill>
                <a:latin typeface="Roboto Light" panose="02000000000000000000" pitchFamily="2" charset="0"/>
                <a:ea typeface="Roboto Light" panose="02000000000000000000" pitchFamily="2" charset="0"/>
                <a:cs typeface="Roboto Light" panose="02000000000000000000" pitchFamily="2" charset="0"/>
              </a:rPr>
              <a:t>PREPARING YOUR HOME FOR THE MARKET</a:t>
            </a:r>
          </a:p>
        </p:txBody>
      </p:sp>
      <p:sp>
        <p:nvSpPr>
          <p:cNvPr id="15" name="TextBox 14">
            <a:extLst>
              <a:ext uri="{FF2B5EF4-FFF2-40B4-BE49-F238E27FC236}">
                <a16:creationId xmlns:a16="http://schemas.microsoft.com/office/drawing/2014/main" id="{A2F51655-A41F-4F64-EBA7-94021D37DA17}"/>
              </a:ext>
            </a:extLst>
          </p:cNvPr>
          <p:cNvSpPr txBox="1"/>
          <p:nvPr/>
        </p:nvSpPr>
        <p:spPr>
          <a:xfrm>
            <a:off x="0" y="4449588"/>
            <a:ext cx="3786554" cy="1583382"/>
          </a:xfrm>
          <a:prstGeom prst="rect">
            <a:avLst/>
          </a:prstGeom>
          <a:noFill/>
        </p:spPr>
        <p:txBody>
          <a:bodyPr wrap="square" lIns="914400" tIns="0" rIns="118872" bIns="228600" rtlCol="0">
            <a:spAutoFit/>
          </a:bodyPr>
          <a:lstStyle/>
          <a:p>
            <a:pPr>
              <a:lnSpc>
                <a:spcPct val="114000"/>
              </a:lnSpc>
            </a:pPr>
            <a:r>
              <a:rPr lang="en-US" sz="1300">
                <a:effectLst/>
                <a:latin typeface="Roboto Light" panose="02000000000000000000" pitchFamily="2" charset="0"/>
              </a:rPr>
              <a:t>Before your home hits the market, we need to get it looking it’s best. I have a team of trusted professionals that I will hire to make sure your home stands and is ready to hit the local real estate market. </a:t>
            </a:r>
          </a:p>
        </p:txBody>
      </p:sp>
      <p:sp>
        <p:nvSpPr>
          <p:cNvPr id="17" name="TextBox 16">
            <a:extLst>
              <a:ext uri="{FF2B5EF4-FFF2-40B4-BE49-F238E27FC236}">
                <a16:creationId xmlns:a16="http://schemas.microsoft.com/office/drawing/2014/main" id="{A8F0E84E-CEDC-C416-C323-D78A924712D8}"/>
              </a:ext>
            </a:extLst>
          </p:cNvPr>
          <p:cNvSpPr txBox="1"/>
          <p:nvPr/>
        </p:nvSpPr>
        <p:spPr>
          <a:xfrm>
            <a:off x="3786554" y="4443609"/>
            <a:ext cx="3985846" cy="2297488"/>
          </a:xfrm>
          <a:prstGeom prst="rect">
            <a:avLst/>
          </a:prstGeom>
          <a:noFill/>
        </p:spPr>
        <p:txBody>
          <a:bodyPr wrap="square" lIns="118872" tIns="0" rIns="914400" bIns="228600" rtlCol="0">
            <a:spAutoFit/>
          </a:bodyPr>
          <a:lstStyle/>
          <a:p>
            <a:pPr marL="171450" indent="-171450">
              <a:lnSpc>
                <a:spcPct val="150000"/>
              </a:lnSpc>
              <a:buFont typeface="Wingdings" pitchFamily="2" charset="2"/>
              <a:buChar char="ü"/>
            </a:pPr>
            <a:r>
              <a:rPr lang="en-US" sz="1300" dirty="0">
                <a:effectLst/>
                <a:latin typeface="Roboto Light" panose="02000000000000000000" pitchFamily="2" charset="0"/>
              </a:rPr>
              <a:t>Professional Home Staging</a:t>
            </a:r>
          </a:p>
          <a:p>
            <a:pPr marL="171450" indent="-171450">
              <a:lnSpc>
                <a:spcPct val="150000"/>
              </a:lnSpc>
              <a:buFont typeface="Wingdings" pitchFamily="2" charset="2"/>
              <a:buChar char="ü"/>
            </a:pPr>
            <a:r>
              <a:rPr lang="en-US" sz="1300" dirty="0">
                <a:effectLst/>
                <a:latin typeface="Roboto Light" panose="02000000000000000000" pitchFamily="2" charset="0"/>
              </a:rPr>
              <a:t>Professional Property Photography</a:t>
            </a:r>
          </a:p>
          <a:p>
            <a:pPr marL="171450" indent="-171450">
              <a:lnSpc>
                <a:spcPct val="150000"/>
              </a:lnSpc>
              <a:buFont typeface="Wingdings" pitchFamily="2" charset="2"/>
              <a:buChar char="ü"/>
            </a:pPr>
            <a:r>
              <a:rPr lang="en-US" sz="1300" dirty="0">
                <a:effectLst/>
                <a:latin typeface="Roboto Light" panose="02000000000000000000" pitchFamily="2" charset="0"/>
              </a:rPr>
              <a:t>Matterport 3D Virtual Home Tour</a:t>
            </a:r>
          </a:p>
          <a:p>
            <a:pPr marL="171450" indent="-171450">
              <a:lnSpc>
                <a:spcPct val="150000"/>
              </a:lnSpc>
              <a:buFont typeface="Wingdings" pitchFamily="2" charset="2"/>
              <a:buChar char="ü"/>
            </a:pPr>
            <a:r>
              <a:rPr lang="en-US" sz="1300" dirty="0">
                <a:effectLst/>
                <a:latin typeface="Roboto Light" panose="02000000000000000000" pitchFamily="2" charset="0"/>
              </a:rPr>
              <a:t>Drone Photography</a:t>
            </a:r>
          </a:p>
          <a:p>
            <a:pPr marL="171450" indent="-171450">
              <a:lnSpc>
                <a:spcPct val="150000"/>
              </a:lnSpc>
              <a:buFont typeface="Wingdings" pitchFamily="2" charset="2"/>
              <a:buChar char="ü"/>
            </a:pPr>
            <a:r>
              <a:rPr lang="en-US" sz="1300" dirty="0">
                <a:effectLst/>
                <a:latin typeface="Roboto Light" panose="02000000000000000000" pitchFamily="2" charset="0"/>
              </a:rPr>
              <a:t>Video Tour Production</a:t>
            </a:r>
          </a:p>
          <a:p>
            <a:pPr marL="171450" indent="-171450">
              <a:lnSpc>
                <a:spcPct val="150000"/>
              </a:lnSpc>
              <a:buFont typeface="Wingdings" pitchFamily="2" charset="2"/>
              <a:buChar char="ü"/>
            </a:pPr>
            <a:r>
              <a:rPr lang="en-US" sz="1300" dirty="0">
                <a:effectLst/>
                <a:latin typeface="Roboto Light" panose="02000000000000000000" pitchFamily="2" charset="0"/>
              </a:rPr>
              <a:t>Yard Sign Installation</a:t>
            </a:r>
          </a:p>
          <a:p>
            <a:pPr marL="171450" indent="-171450">
              <a:lnSpc>
                <a:spcPct val="150000"/>
              </a:lnSpc>
              <a:buFont typeface="Wingdings" pitchFamily="2" charset="2"/>
              <a:buChar char="ü"/>
            </a:pPr>
            <a:r>
              <a:rPr lang="en-US" sz="1300" dirty="0">
                <a:effectLst/>
                <a:latin typeface="Roboto Light" panose="02000000000000000000" pitchFamily="2" charset="0"/>
              </a:rPr>
              <a:t>Lockbox Installation</a:t>
            </a:r>
          </a:p>
        </p:txBody>
      </p:sp>
      <p:pic>
        <p:nvPicPr>
          <p:cNvPr id="18" name="object 2">
            <a:extLst>
              <a:ext uri="{FF2B5EF4-FFF2-40B4-BE49-F238E27FC236}">
                <a16:creationId xmlns:a16="http://schemas.microsoft.com/office/drawing/2014/main" id="{9D8C2ECC-588C-29A7-7901-D137524103BA}"/>
              </a:ext>
            </a:extLst>
          </p:cNvPr>
          <p:cNvPicPr/>
          <p:nvPr/>
        </p:nvPicPr>
        <p:blipFill rotWithShape="1">
          <a:blip r:embed="rId3" cstate="screen">
            <a:extLst>
              <a:ext uri="{28A0092B-C50C-407E-A947-70E740481C1C}">
                <a14:useLocalDpi xmlns:a14="http://schemas.microsoft.com/office/drawing/2010/main"/>
              </a:ext>
            </a:extLst>
          </a:blip>
          <a:srcRect t="21592" b="12444"/>
          <a:stretch/>
        </p:blipFill>
        <p:spPr>
          <a:xfrm>
            <a:off x="0" y="6741097"/>
            <a:ext cx="7772400" cy="3317303"/>
          </a:xfrm>
          <a:prstGeom prst="rect">
            <a:avLst/>
          </a:prstGeom>
        </p:spPr>
      </p:pic>
    </p:spTree>
    <p:extLst>
      <p:ext uri="{BB962C8B-B14F-4D97-AF65-F5344CB8AC3E}">
        <p14:creationId xmlns:p14="http://schemas.microsoft.com/office/powerpoint/2010/main" val="53994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D56E28-61B8-7E16-4B3A-96DFB28F4F63}"/>
              </a:ext>
            </a:extLst>
          </p:cNvPr>
          <p:cNvPicPr>
            <a:picLocks noChangeAspect="1"/>
          </p:cNvPicPr>
          <p:nvPr/>
        </p:nvPicPr>
        <p:blipFill rotWithShape="1">
          <a:blip r:embed="rId2"/>
          <a:srcRect t="11644" b="5573"/>
          <a:stretch/>
        </p:blipFill>
        <p:spPr>
          <a:xfrm>
            <a:off x="0" y="5649356"/>
            <a:ext cx="7772400" cy="4409044"/>
          </a:xfrm>
          <a:prstGeom prst="rect">
            <a:avLst/>
          </a:prstGeom>
        </p:spPr>
      </p:pic>
      <p:sp>
        <p:nvSpPr>
          <p:cNvPr id="6" name="TextBox 5">
            <a:extLst>
              <a:ext uri="{FF2B5EF4-FFF2-40B4-BE49-F238E27FC236}">
                <a16:creationId xmlns:a16="http://schemas.microsoft.com/office/drawing/2014/main" id="{6CA23E7B-1CB9-8709-6EB3-42E5221CB9D5}"/>
              </a:ext>
            </a:extLst>
          </p:cNvPr>
          <p:cNvSpPr txBox="1"/>
          <p:nvPr/>
        </p:nvSpPr>
        <p:spPr>
          <a:xfrm>
            <a:off x="0" y="0"/>
            <a:ext cx="7772400" cy="1646605"/>
          </a:xfrm>
          <a:prstGeom prst="rect">
            <a:avLst/>
          </a:prstGeom>
          <a:noFill/>
        </p:spPr>
        <p:txBody>
          <a:bodyPr wrap="square" lIns="914400" tIns="914400" rIns="914400" bIns="228600" rtlCol="0">
            <a:spAutoFit/>
          </a:bodyPr>
          <a:lstStyle/>
          <a:p>
            <a:r>
              <a:rPr lang="en-US" sz="3200">
                <a:solidFill>
                  <a:srgbClr val="012169"/>
                </a:solidFill>
                <a:latin typeface="Roboto Light" panose="02000000000000000000" pitchFamily="2" charset="0"/>
                <a:ea typeface="Roboto Light" panose="02000000000000000000" pitchFamily="2" charset="0"/>
                <a:cs typeface="Roboto Light" panose="02000000000000000000" pitchFamily="2" charset="0"/>
              </a:rPr>
              <a:t>WHERE THE BUYERS ARE</a:t>
            </a:r>
          </a:p>
        </p:txBody>
      </p:sp>
      <p:sp>
        <p:nvSpPr>
          <p:cNvPr id="7" name="TextBox 6">
            <a:extLst>
              <a:ext uri="{FF2B5EF4-FFF2-40B4-BE49-F238E27FC236}">
                <a16:creationId xmlns:a16="http://schemas.microsoft.com/office/drawing/2014/main" id="{F77F64CE-B40E-76BF-8F18-9E51DD3DC32F}"/>
              </a:ext>
            </a:extLst>
          </p:cNvPr>
          <p:cNvSpPr txBox="1"/>
          <p:nvPr/>
        </p:nvSpPr>
        <p:spPr>
          <a:xfrm>
            <a:off x="0" y="1646605"/>
            <a:ext cx="7772400" cy="668324"/>
          </a:xfrm>
          <a:prstGeom prst="rect">
            <a:avLst/>
          </a:prstGeom>
          <a:noFill/>
        </p:spPr>
        <p:txBody>
          <a:bodyPr wrap="square" lIns="914400" tIns="0" rIns="914400" bIns="0" rtlCol="0">
            <a:spAutoFit/>
          </a:bodyPr>
          <a:lstStyle/>
          <a:p>
            <a:pPr>
              <a:lnSpc>
                <a:spcPct val="114000"/>
              </a:lnSpc>
            </a:pPr>
            <a:r>
              <a:rPr lang="en-US" sz="1300" dirty="0">
                <a:effectLst/>
                <a:latin typeface="Roboto Light" panose="02000000000000000000" pitchFamily="2" charset="0"/>
              </a:rPr>
              <a:t>While buyers use a variety of resources to research properties for sale in their area, the vast majority find their new home online and with the help of a real estate professional.*</a:t>
            </a:r>
          </a:p>
        </p:txBody>
      </p:sp>
      <p:sp>
        <p:nvSpPr>
          <p:cNvPr id="8" name="TextBox 7">
            <a:extLst>
              <a:ext uri="{FF2B5EF4-FFF2-40B4-BE49-F238E27FC236}">
                <a16:creationId xmlns:a16="http://schemas.microsoft.com/office/drawing/2014/main" id="{F06691CD-833D-707E-F594-C37A1ABE67C0}"/>
              </a:ext>
            </a:extLst>
          </p:cNvPr>
          <p:cNvSpPr txBox="1"/>
          <p:nvPr/>
        </p:nvSpPr>
        <p:spPr>
          <a:xfrm>
            <a:off x="0" y="2314929"/>
            <a:ext cx="2690191" cy="720197"/>
          </a:xfrm>
          <a:prstGeom prst="rect">
            <a:avLst/>
          </a:prstGeom>
          <a:noFill/>
        </p:spPr>
        <p:txBody>
          <a:bodyPr wrap="square" lIns="914400" tIns="228600" rIns="0" bIns="118872" rtlCol="0">
            <a:spAutoFit/>
          </a:bodyPr>
          <a:lstStyle/>
          <a:p>
            <a:r>
              <a:rPr lang="en-US" sz="1200" b="1" dirty="0">
                <a:solidFill>
                  <a:srgbClr val="418FDE"/>
                </a:solidFill>
                <a:latin typeface="Roboto" panose="02000000000000000000" pitchFamily="2" charset="0"/>
                <a:ea typeface="Roboto" panose="02000000000000000000" pitchFamily="2" charset="0"/>
                <a:cs typeface="Roboto" panose="02000000000000000000" pitchFamily="2" charset="0"/>
              </a:rPr>
              <a:t>HOW BUYERS SEARCH FOR HOMES:</a:t>
            </a:r>
          </a:p>
        </p:txBody>
      </p:sp>
      <p:sp>
        <p:nvSpPr>
          <p:cNvPr id="9" name="TextBox 8">
            <a:extLst>
              <a:ext uri="{FF2B5EF4-FFF2-40B4-BE49-F238E27FC236}">
                <a16:creationId xmlns:a16="http://schemas.microsoft.com/office/drawing/2014/main" id="{D57333BC-8D87-585B-ABDA-14EE19D7E115}"/>
              </a:ext>
            </a:extLst>
          </p:cNvPr>
          <p:cNvSpPr txBox="1"/>
          <p:nvPr/>
        </p:nvSpPr>
        <p:spPr>
          <a:xfrm>
            <a:off x="4204251" y="2314929"/>
            <a:ext cx="2054088" cy="720197"/>
          </a:xfrm>
          <a:prstGeom prst="rect">
            <a:avLst/>
          </a:prstGeom>
          <a:noFill/>
        </p:spPr>
        <p:txBody>
          <a:bodyPr wrap="square" lIns="0" tIns="228600" rIns="0" bIns="118872" rtlCol="0">
            <a:spAutoFit/>
          </a:bodyPr>
          <a:lstStyle/>
          <a:p>
            <a:r>
              <a:rPr lang="en-US" sz="1200" b="1" dirty="0">
                <a:solidFill>
                  <a:srgbClr val="418FDE"/>
                </a:solidFill>
                <a:latin typeface="Roboto" panose="02000000000000000000" pitchFamily="2" charset="0"/>
                <a:ea typeface="Roboto" panose="02000000000000000000" pitchFamily="2" charset="0"/>
                <a:cs typeface="Roboto" panose="02000000000000000000" pitchFamily="2" charset="0"/>
              </a:rPr>
              <a:t>WHERE BUYERS FOUND THE HOME THEY PURCHASED:</a:t>
            </a:r>
          </a:p>
        </p:txBody>
      </p:sp>
      <p:sp>
        <p:nvSpPr>
          <p:cNvPr id="10" name="TextBox 9">
            <a:extLst>
              <a:ext uri="{FF2B5EF4-FFF2-40B4-BE49-F238E27FC236}">
                <a16:creationId xmlns:a16="http://schemas.microsoft.com/office/drawing/2014/main" id="{06996EA1-690E-648C-075B-B37B56475979}"/>
              </a:ext>
            </a:extLst>
          </p:cNvPr>
          <p:cNvSpPr txBox="1"/>
          <p:nvPr/>
        </p:nvSpPr>
        <p:spPr>
          <a:xfrm>
            <a:off x="0" y="3035126"/>
            <a:ext cx="2690191" cy="2415533"/>
          </a:xfrm>
          <a:prstGeom prst="rect">
            <a:avLst/>
          </a:prstGeom>
          <a:noFill/>
        </p:spPr>
        <p:txBody>
          <a:bodyPr wrap="square" lIns="914400" tIns="0" rIns="118872" bIns="228600" rtlCol="0">
            <a:spAutoFit/>
          </a:bodyPr>
          <a:lstStyle/>
          <a:p>
            <a:pPr>
              <a:lnSpc>
                <a:spcPct val="150000"/>
              </a:lnSpc>
            </a:pPr>
            <a:r>
              <a:rPr lang="en-US" sz="1200" dirty="0">
                <a:effectLst/>
                <a:latin typeface="Roboto Light" panose="02000000000000000000" pitchFamily="2" charset="0"/>
              </a:rPr>
              <a:t>Online </a:t>
            </a:r>
          </a:p>
          <a:p>
            <a:pPr>
              <a:lnSpc>
                <a:spcPct val="150000"/>
              </a:lnSpc>
            </a:pPr>
            <a:r>
              <a:rPr lang="en-US" sz="1200" dirty="0">
                <a:effectLst/>
                <a:latin typeface="Roboto Light" panose="02000000000000000000" pitchFamily="2" charset="0"/>
              </a:rPr>
              <a:t>Real Estate Agent </a:t>
            </a:r>
          </a:p>
          <a:p>
            <a:pPr>
              <a:lnSpc>
                <a:spcPct val="150000"/>
              </a:lnSpc>
            </a:pPr>
            <a:r>
              <a:rPr lang="en-US" sz="1200" dirty="0">
                <a:effectLst/>
                <a:latin typeface="Roboto Light" panose="02000000000000000000" pitchFamily="2" charset="0"/>
              </a:rPr>
              <a:t>Mobile Sites and Apps </a:t>
            </a:r>
          </a:p>
          <a:p>
            <a:pPr>
              <a:lnSpc>
                <a:spcPct val="150000"/>
              </a:lnSpc>
            </a:pPr>
            <a:r>
              <a:rPr lang="en-US" sz="1200" dirty="0">
                <a:effectLst/>
                <a:latin typeface="Roboto Light" panose="02000000000000000000" pitchFamily="2" charset="0"/>
              </a:rPr>
              <a:t>Open House </a:t>
            </a:r>
          </a:p>
          <a:p>
            <a:pPr>
              <a:lnSpc>
                <a:spcPct val="150000"/>
              </a:lnSpc>
            </a:pPr>
            <a:r>
              <a:rPr lang="en-US" sz="1200" dirty="0">
                <a:effectLst/>
                <a:latin typeface="Roboto Light" panose="02000000000000000000" pitchFamily="2" charset="0"/>
              </a:rPr>
              <a:t>Yard Sign </a:t>
            </a:r>
          </a:p>
          <a:p>
            <a:pPr>
              <a:lnSpc>
                <a:spcPct val="150000"/>
              </a:lnSpc>
            </a:pPr>
            <a:r>
              <a:rPr lang="en-US" sz="1200" dirty="0">
                <a:effectLst/>
                <a:latin typeface="Roboto Light" panose="02000000000000000000" pitchFamily="2" charset="0"/>
              </a:rPr>
              <a:t>Online Video </a:t>
            </a:r>
          </a:p>
          <a:p>
            <a:pPr>
              <a:lnSpc>
                <a:spcPct val="150000"/>
              </a:lnSpc>
            </a:pPr>
            <a:r>
              <a:rPr lang="en-US" sz="1200" dirty="0">
                <a:effectLst/>
                <a:latin typeface="Roboto Light" panose="02000000000000000000" pitchFamily="2" charset="0"/>
              </a:rPr>
              <a:t>Home Builder </a:t>
            </a:r>
          </a:p>
          <a:p>
            <a:pPr>
              <a:lnSpc>
                <a:spcPct val="150000"/>
              </a:lnSpc>
            </a:pPr>
            <a:r>
              <a:rPr lang="en-US" sz="1200" dirty="0">
                <a:effectLst/>
                <a:latin typeface="Roboto Light" panose="02000000000000000000" pitchFamily="2" charset="0"/>
              </a:rPr>
              <a:t>Print Newspaper Ad</a:t>
            </a:r>
          </a:p>
        </p:txBody>
      </p:sp>
      <p:sp>
        <p:nvSpPr>
          <p:cNvPr id="11" name="TextBox 10">
            <a:extLst>
              <a:ext uri="{FF2B5EF4-FFF2-40B4-BE49-F238E27FC236}">
                <a16:creationId xmlns:a16="http://schemas.microsoft.com/office/drawing/2014/main" id="{AA17FF5C-EA18-CB1B-1670-6EB1166A4100}"/>
              </a:ext>
            </a:extLst>
          </p:cNvPr>
          <p:cNvSpPr txBox="1"/>
          <p:nvPr/>
        </p:nvSpPr>
        <p:spPr>
          <a:xfrm>
            <a:off x="2690192" y="3035126"/>
            <a:ext cx="477078" cy="2415533"/>
          </a:xfrm>
          <a:prstGeom prst="rect">
            <a:avLst/>
          </a:prstGeom>
          <a:noFill/>
        </p:spPr>
        <p:txBody>
          <a:bodyPr wrap="square" lIns="0" tIns="0" rIns="0" bIns="228600" rtlCol="0">
            <a:spAutoFit/>
          </a:bodyPr>
          <a:lstStyle/>
          <a:p>
            <a:pPr>
              <a:lnSpc>
                <a:spcPct val="150000"/>
              </a:lnSpc>
            </a:pPr>
            <a:r>
              <a:rPr lang="en-US" sz="1200">
                <a:effectLst/>
                <a:latin typeface="Roboto Light" panose="02000000000000000000" pitchFamily="2" charset="0"/>
              </a:rPr>
              <a:t>93%</a:t>
            </a:r>
          </a:p>
          <a:p>
            <a:pPr>
              <a:lnSpc>
                <a:spcPct val="150000"/>
              </a:lnSpc>
            </a:pPr>
            <a:r>
              <a:rPr lang="en-US" sz="1200">
                <a:effectLst/>
                <a:latin typeface="Roboto Light" panose="02000000000000000000" pitchFamily="2" charset="0"/>
              </a:rPr>
              <a:t>87%</a:t>
            </a:r>
          </a:p>
          <a:p>
            <a:pPr>
              <a:lnSpc>
                <a:spcPct val="150000"/>
              </a:lnSpc>
            </a:pPr>
            <a:r>
              <a:rPr lang="en-US" sz="1200">
                <a:effectLst/>
                <a:latin typeface="Roboto Light" panose="02000000000000000000" pitchFamily="2" charset="0"/>
              </a:rPr>
              <a:t>73%</a:t>
            </a:r>
          </a:p>
          <a:p>
            <a:pPr>
              <a:lnSpc>
                <a:spcPct val="150000"/>
              </a:lnSpc>
            </a:pPr>
            <a:r>
              <a:rPr lang="en-US" sz="1200">
                <a:effectLst/>
                <a:latin typeface="Roboto Light" panose="02000000000000000000" pitchFamily="2" charset="0"/>
              </a:rPr>
              <a:t>51%</a:t>
            </a:r>
          </a:p>
          <a:p>
            <a:pPr>
              <a:lnSpc>
                <a:spcPct val="150000"/>
              </a:lnSpc>
            </a:pPr>
            <a:r>
              <a:rPr lang="en-US" sz="1200">
                <a:effectLst/>
                <a:latin typeface="Roboto Light" panose="02000000000000000000" pitchFamily="2" charset="0"/>
              </a:rPr>
              <a:t>39%</a:t>
            </a:r>
          </a:p>
          <a:p>
            <a:pPr>
              <a:lnSpc>
                <a:spcPct val="150000"/>
              </a:lnSpc>
            </a:pPr>
            <a:r>
              <a:rPr lang="en-US" sz="1200">
                <a:effectLst/>
                <a:latin typeface="Roboto Light" panose="02000000000000000000" pitchFamily="2" charset="0"/>
              </a:rPr>
              <a:t>35%</a:t>
            </a:r>
          </a:p>
          <a:p>
            <a:pPr>
              <a:lnSpc>
                <a:spcPct val="150000"/>
              </a:lnSpc>
            </a:pPr>
            <a:r>
              <a:rPr lang="en-US" sz="1200">
                <a:effectLst/>
                <a:latin typeface="Roboto Light" panose="02000000000000000000" pitchFamily="2" charset="0"/>
              </a:rPr>
              <a:t>15%</a:t>
            </a:r>
          </a:p>
          <a:p>
            <a:pPr>
              <a:lnSpc>
                <a:spcPct val="150000"/>
              </a:lnSpc>
            </a:pPr>
            <a:r>
              <a:rPr lang="en-US" sz="1200">
                <a:effectLst/>
                <a:latin typeface="Roboto Light" panose="02000000000000000000" pitchFamily="2" charset="0"/>
              </a:rPr>
              <a:t>11%</a:t>
            </a:r>
          </a:p>
        </p:txBody>
      </p:sp>
      <p:sp>
        <p:nvSpPr>
          <p:cNvPr id="12" name="TextBox 11">
            <a:extLst>
              <a:ext uri="{FF2B5EF4-FFF2-40B4-BE49-F238E27FC236}">
                <a16:creationId xmlns:a16="http://schemas.microsoft.com/office/drawing/2014/main" id="{30B4AD0C-7BEF-6D23-9369-F99E9ABB426C}"/>
              </a:ext>
            </a:extLst>
          </p:cNvPr>
          <p:cNvSpPr txBox="1"/>
          <p:nvPr/>
        </p:nvSpPr>
        <p:spPr>
          <a:xfrm>
            <a:off x="4204251" y="3035126"/>
            <a:ext cx="2183297" cy="1861535"/>
          </a:xfrm>
          <a:prstGeom prst="rect">
            <a:avLst/>
          </a:prstGeom>
          <a:noFill/>
        </p:spPr>
        <p:txBody>
          <a:bodyPr wrap="square" lIns="0" tIns="0" rIns="118872" bIns="228600" rtlCol="0">
            <a:spAutoFit/>
          </a:bodyPr>
          <a:lstStyle/>
          <a:p>
            <a:pPr>
              <a:lnSpc>
                <a:spcPct val="150000"/>
              </a:lnSpc>
            </a:pPr>
            <a:r>
              <a:rPr lang="en-US" sz="1200">
                <a:effectLst/>
                <a:latin typeface="Roboto Light" panose="02000000000000000000" pitchFamily="2" charset="0"/>
              </a:rPr>
              <a:t>Internet </a:t>
            </a:r>
          </a:p>
          <a:p>
            <a:pPr>
              <a:lnSpc>
                <a:spcPct val="150000"/>
              </a:lnSpc>
            </a:pPr>
            <a:r>
              <a:rPr lang="en-US" sz="1200">
                <a:effectLst/>
                <a:latin typeface="Roboto Light" panose="02000000000000000000" pitchFamily="2" charset="0"/>
              </a:rPr>
              <a:t>Real Estate Agent </a:t>
            </a:r>
          </a:p>
          <a:p>
            <a:pPr>
              <a:lnSpc>
                <a:spcPct val="150000"/>
              </a:lnSpc>
            </a:pPr>
            <a:r>
              <a:rPr lang="en-US" sz="1200">
                <a:effectLst/>
                <a:latin typeface="Roboto Light" panose="02000000000000000000" pitchFamily="2" charset="0"/>
              </a:rPr>
              <a:t>Yard Sign </a:t>
            </a:r>
          </a:p>
          <a:p>
            <a:pPr>
              <a:lnSpc>
                <a:spcPct val="150000"/>
              </a:lnSpc>
            </a:pPr>
            <a:r>
              <a:rPr lang="en-US" sz="1200">
                <a:effectLst/>
                <a:latin typeface="Roboto Light" panose="02000000000000000000" pitchFamily="2" charset="0"/>
              </a:rPr>
              <a:t>Friend, Neighbor or Relative </a:t>
            </a:r>
          </a:p>
          <a:p>
            <a:pPr>
              <a:lnSpc>
                <a:spcPct val="150000"/>
              </a:lnSpc>
            </a:pPr>
            <a:r>
              <a:rPr lang="en-US" sz="1200">
                <a:effectLst/>
                <a:latin typeface="Roboto Light" panose="02000000000000000000" pitchFamily="2" charset="0"/>
              </a:rPr>
              <a:t>Home Builder or Their Agent </a:t>
            </a:r>
          </a:p>
          <a:p>
            <a:pPr>
              <a:lnSpc>
                <a:spcPct val="150000"/>
              </a:lnSpc>
            </a:pPr>
            <a:r>
              <a:rPr lang="en-US" sz="1200">
                <a:effectLst/>
                <a:latin typeface="Roboto Light" panose="02000000000000000000" pitchFamily="2" charset="0"/>
              </a:rPr>
              <a:t>Directly from Sellers </a:t>
            </a:r>
          </a:p>
        </p:txBody>
      </p:sp>
      <p:sp>
        <p:nvSpPr>
          <p:cNvPr id="13" name="TextBox 12">
            <a:extLst>
              <a:ext uri="{FF2B5EF4-FFF2-40B4-BE49-F238E27FC236}">
                <a16:creationId xmlns:a16="http://schemas.microsoft.com/office/drawing/2014/main" id="{2976C132-DFE6-1094-9637-A850AEC4B53C}"/>
              </a:ext>
            </a:extLst>
          </p:cNvPr>
          <p:cNvSpPr txBox="1"/>
          <p:nvPr/>
        </p:nvSpPr>
        <p:spPr>
          <a:xfrm>
            <a:off x="6387548" y="3035126"/>
            <a:ext cx="477078" cy="1861535"/>
          </a:xfrm>
          <a:prstGeom prst="rect">
            <a:avLst/>
          </a:prstGeom>
          <a:noFill/>
        </p:spPr>
        <p:txBody>
          <a:bodyPr wrap="square" lIns="0" tIns="0" rIns="0" bIns="228600" rtlCol="0">
            <a:spAutoFit/>
          </a:bodyPr>
          <a:lstStyle/>
          <a:p>
            <a:pPr>
              <a:lnSpc>
                <a:spcPct val="150000"/>
              </a:lnSpc>
            </a:pPr>
            <a:r>
              <a:rPr lang="en-US" sz="1200">
                <a:effectLst/>
                <a:latin typeface="Roboto Light" panose="02000000000000000000" pitchFamily="2" charset="0"/>
              </a:rPr>
              <a:t>52%</a:t>
            </a:r>
          </a:p>
          <a:p>
            <a:pPr>
              <a:lnSpc>
                <a:spcPct val="150000"/>
              </a:lnSpc>
            </a:pPr>
            <a:r>
              <a:rPr lang="en-US" sz="1200">
                <a:effectLst/>
                <a:latin typeface="Roboto Light" panose="02000000000000000000" pitchFamily="2" charset="0"/>
              </a:rPr>
              <a:t>29%</a:t>
            </a:r>
          </a:p>
          <a:p>
            <a:pPr>
              <a:lnSpc>
                <a:spcPct val="150000"/>
              </a:lnSpc>
            </a:pPr>
            <a:r>
              <a:rPr lang="en-US" sz="1200">
                <a:effectLst/>
                <a:latin typeface="Roboto Light" panose="02000000000000000000" pitchFamily="2" charset="0"/>
              </a:rPr>
              <a:t>6%</a:t>
            </a:r>
          </a:p>
          <a:p>
            <a:pPr>
              <a:lnSpc>
                <a:spcPct val="150000"/>
              </a:lnSpc>
            </a:pPr>
            <a:r>
              <a:rPr lang="en-US" sz="1200">
                <a:effectLst/>
                <a:latin typeface="Roboto Light" panose="02000000000000000000" pitchFamily="2" charset="0"/>
              </a:rPr>
              <a:t>6%</a:t>
            </a:r>
          </a:p>
          <a:p>
            <a:pPr>
              <a:lnSpc>
                <a:spcPct val="150000"/>
              </a:lnSpc>
            </a:pPr>
            <a:r>
              <a:rPr lang="en-US" sz="1200">
                <a:effectLst/>
                <a:latin typeface="Roboto Light" panose="02000000000000000000" pitchFamily="2" charset="0"/>
              </a:rPr>
              <a:t>4%</a:t>
            </a:r>
          </a:p>
          <a:p>
            <a:pPr>
              <a:lnSpc>
                <a:spcPct val="150000"/>
              </a:lnSpc>
            </a:pPr>
            <a:r>
              <a:rPr lang="en-US" sz="1200">
                <a:effectLst/>
                <a:latin typeface="Roboto Light" panose="02000000000000000000" pitchFamily="2" charset="0"/>
              </a:rPr>
              <a:t>3%</a:t>
            </a:r>
          </a:p>
        </p:txBody>
      </p:sp>
      <p:sp>
        <p:nvSpPr>
          <p:cNvPr id="16" name="TextBox 15">
            <a:extLst>
              <a:ext uri="{FF2B5EF4-FFF2-40B4-BE49-F238E27FC236}">
                <a16:creationId xmlns:a16="http://schemas.microsoft.com/office/drawing/2014/main" id="{A64FEAA3-F26B-3577-C713-0464520231C1}"/>
              </a:ext>
            </a:extLst>
          </p:cNvPr>
          <p:cNvSpPr txBox="1"/>
          <p:nvPr/>
        </p:nvSpPr>
        <p:spPr>
          <a:xfrm>
            <a:off x="0" y="5449301"/>
            <a:ext cx="7772400" cy="200055"/>
          </a:xfrm>
          <a:prstGeom prst="rect">
            <a:avLst/>
          </a:prstGeom>
          <a:noFill/>
        </p:spPr>
        <p:txBody>
          <a:bodyPr wrap="square" lIns="914400" rIns="914400" rtlCol="0">
            <a:spAutoFit/>
          </a:bodyPr>
          <a:lstStyle/>
          <a:p>
            <a:r>
              <a:rPr lang="en-US" sz="700">
                <a:effectLst/>
                <a:latin typeface="Roboto Light" panose="02000000000000000000" pitchFamily="2" charset="0"/>
              </a:rPr>
              <a:t>*2019 National Association of REALTORS® Profile of Home Buyers and Sellers</a:t>
            </a:r>
          </a:p>
        </p:txBody>
      </p:sp>
    </p:spTree>
    <p:extLst>
      <p:ext uri="{BB962C8B-B14F-4D97-AF65-F5344CB8AC3E}">
        <p14:creationId xmlns:p14="http://schemas.microsoft.com/office/powerpoint/2010/main" val="3023982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CA23E7B-1CB9-8709-6EB3-42E5221CB9D5}"/>
              </a:ext>
            </a:extLst>
          </p:cNvPr>
          <p:cNvSpPr txBox="1"/>
          <p:nvPr/>
        </p:nvSpPr>
        <p:spPr>
          <a:xfrm>
            <a:off x="0" y="0"/>
            <a:ext cx="7772400" cy="1646605"/>
          </a:xfrm>
          <a:prstGeom prst="rect">
            <a:avLst/>
          </a:prstGeom>
          <a:noFill/>
        </p:spPr>
        <p:txBody>
          <a:bodyPr wrap="square" lIns="914400" tIns="914400" rIns="914400" bIns="228600" rtlCol="0">
            <a:spAutoFit/>
          </a:bodyPr>
          <a:lstStyle/>
          <a:p>
            <a:r>
              <a:rPr lang="en-US" sz="3200">
                <a:solidFill>
                  <a:srgbClr val="012169"/>
                </a:solidFill>
                <a:latin typeface="Roboto Light" panose="02000000000000000000" pitchFamily="2" charset="0"/>
                <a:ea typeface="Roboto Light" panose="02000000000000000000" pitchFamily="2" charset="0"/>
                <a:cs typeface="Roboto Light" panose="02000000000000000000" pitchFamily="2" charset="0"/>
              </a:rPr>
              <a:t>ON THE WEB</a:t>
            </a:r>
          </a:p>
        </p:txBody>
      </p:sp>
      <p:sp>
        <p:nvSpPr>
          <p:cNvPr id="7" name="TextBox 6">
            <a:extLst>
              <a:ext uri="{FF2B5EF4-FFF2-40B4-BE49-F238E27FC236}">
                <a16:creationId xmlns:a16="http://schemas.microsoft.com/office/drawing/2014/main" id="{F77F64CE-B40E-76BF-8F18-9E51DD3DC32F}"/>
              </a:ext>
            </a:extLst>
          </p:cNvPr>
          <p:cNvSpPr txBox="1"/>
          <p:nvPr/>
        </p:nvSpPr>
        <p:spPr>
          <a:xfrm>
            <a:off x="0" y="1646605"/>
            <a:ext cx="7772400" cy="1124475"/>
          </a:xfrm>
          <a:prstGeom prst="rect">
            <a:avLst/>
          </a:prstGeom>
          <a:noFill/>
        </p:spPr>
        <p:txBody>
          <a:bodyPr wrap="square" lIns="914400" tIns="0" rIns="914400" bIns="0" rtlCol="0">
            <a:spAutoFit/>
          </a:bodyPr>
          <a:lstStyle/>
          <a:p>
            <a:pPr>
              <a:lnSpc>
                <a:spcPct val="114000"/>
              </a:lnSpc>
            </a:pPr>
            <a:r>
              <a:rPr lang="en-US" sz="1300">
                <a:effectLst/>
                <a:latin typeface="Roboto Light" panose="02000000000000000000" pitchFamily="2" charset="0"/>
              </a:rPr>
              <a:t>Your home will be shown on high-traffic websites, including some of the most-visited real estate websites in the world, putting it in front of potential buyers everywhere. Our comprehensive internet marketing strategy includes displaying your home with a detailed description and multiple photos on the most-visited real estate websites. </a:t>
            </a:r>
          </a:p>
        </p:txBody>
      </p:sp>
      <p:pic>
        <p:nvPicPr>
          <p:cNvPr id="2" name="Picture 1">
            <a:extLst>
              <a:ext uri="{FF2B5EF4-FFF2-40B4-BE49-F238E27FC236}">
                <a16:creationId xmlns:a16="http://schemas.microsoft.com/office/drawing/2014/main" id="{61A0E9E9-29DF-8355-40F5-7BBDA8392782}"/>
              </a:ext>
            </a:extLst>
          </p:cNvPr>
          <p:cNvPicPr>
            <a:picLocks noChangeAspect="1"/>
          </p:cNvPicPr>
          <p:nvPr/>
        </p:nvPicPr>
        <p:blipFill>
          <a:blip r:embed="rId3"/>
          <a:stretch>
            <a:fillRect/>
          </a:stretch>
        </p:blipFill>
        <p:spPr>
          <a:xfrm>
            <a:off x="1585831" y="2790951"/>
            <a:ext cx="4600729" cy="2900032"/>
          </a:xfrm>
          <a:prstGeom prst="rect">
            <a:avLst/>
          </a:prstGeom>
        </p:spPr>
      </p:pic>
      <p:sp>
        <p:nvSpPr>
          <p:cNvPr id="15" name="TextBox 14">
            <a:extLst>
              <a:ext uri="{FF2B5EF4-FFF2-40B4-BE49-F238E27FC236}">
                <a16:creationId xmlns:a16="http://schemas.microsoft.com/office/drawing/2014/main" id="{5AF8555E-F7B7-251C-86CE-FF3D67E3FCD6}"/>
              </a:ext>
            </a:extLst>
          </p:cNvPr>
          <p:cNvSpPr txBox="1"/>
          <p:nvPr/>
        </p:nvSpPr>
        <p:spPr>
          <a:xfrm>
            <a:off x="0" y="6842706"/>
            <a:ext cx="7772400" cy="723275"/>
          </a:xfrm>
          <a:prstGeom prst="rect">
            <a:avLst/>
          </a:prstGeom>
          <a:noFill/>
        </p:spPr>
        <p:txBody>
          <a:bodyPr wrap="square" lIns="914400" tIns="0" rIns="914400" bIns="228600" rtlCol="0">
            <a:spAutoFit/>
          </a:bodyPr>
          <a:lstStyle/>
          <a:p>
            <a:r>
              <a:rPr lang="en-US" sz="3200" dirty="0">
                <a:solidFill>
                  <a:srgbClr val="012169"/>
                </a:solidFill>
                <a:latin typeface="Roboto Light" panose="02000000000000000000" pitchFamily="2" charset="0"/>
                <a:ea typeface="Roboto Light" panose="02000000000000000000" pitchFamily="2" charset="0"/>
                <a:cs typeface="Roboto Light" panose="02000000000000000000" pitchFamily="2" charset="0"/>
              </a:rPr>
              <a:t>ONLINE TOOLS</a:t>
            </a:r>
          </a:p>
        </p:txBody>
      </p:sp>
      <p:sp>
        <p:nvSpPr>
          <p:cNvPr id="17" name="TextBox 16">
            <a:extLst>
              <a:ext uri="{FF2B5EF4-FFF2-40B4-BE49-F238E27FC236}">
                <a16:creationId xmlns:a16="http://schemas.microsoft.com/office/drawing/2014/main" id="{EC6607CA-DB51-ABE1-FF01-34BCB2DCDABC}"/>
              </a:ext>
            </a:extLst>
          </p:cNvPr>
          <p:cNvSpPr txBox="1"/>
          <p:nvPr/>
        </p:nvSpPr>
        <p:spPr>
          <a:xfrm>
            <a:off x="-2" y="7565981"/>
            <a:ext cx="3886200" cy="2275879"/>
          </a:xfrm>
          <a:prstGeom prst="rect">
            <a:avLst/>
          </a:prstGeom>
          <a:noFill/>
        </p:spPr>
        <p:txBody>
          <a:bodyPr wrap="square" lIns="914400" tIns="0" rIns="118872" bIns="914400" rtlCol="0">
            <a:spAutoFit/>
          </a:bodyPr>
          <a:lstStyle/>
          <a:p>
            <a:pPr>
              <a:lnSpc>
                <a:spcPct val="114000"/>
              </a:lnSpc>
            </a:pPr>
            <a:r>
              <a:rPr lang="en-US" sz="1300" dirty="0">
                <a:effectLst/>
                <a:latin typeface="Roboto Light" panose="02000000000000000000" pitchFamily="2" charset="0"/>
              </a:rPr>
              <a:t>Sending your home out to the internet isn’t the only thing we do. We promote your home in multiple platforms across the web, capturing the attention of buyers and receiving thousands of measurable impressions:</a:t>
            </a:r>
          </a:p>
        </p:txBody>
      </p:sp>
      <p:sp>
        <p:nvSpPr>
          <p:cNvPr id="18" name="TextBox 17">
            <a:extLst>
              <a:ext uri="{FF2B5EF4-FFF2-40B4-BE49-F238E27FC236}">
                <a16:creationId xmlns:a16="http://schemas.microsoft.com/office/drawing/2014/main" id="{9AE36925-F133-348F-60E4-EC18188082E1}"/>
              </a:ext>
            </a:extLst>
          </p:cNvPr>
          <p:cNvSpPr txBox="1"/>
          <p:nvPr/>
        </p:nvSpPr>
        <p:spPr>
          <a:xfrm>
            <a:off x="3886196" y="7565981"/>
            <a:ext cx="3886201" cy="2389821"/>
          </a:xfrm>
          <a:prstGeom prst="rect">
            <a:avLst/>
          </a:prstGeom>
          <a:noFill/>
        </p:spPr>
        <p:txBody>
          <a:bodyPr wrap="square" lIns="118872" tIns="0" rIns="118872" bIns="914400" rtlCol="0">
            <a:spAutoFit/>
          </a:bodyPr>
          <a:lstStyle/>
          <a:p>
            <a:pPr marL="171450" indent="-171450">
              <a:lnSpc>
                <a:spcPct val="150000"/>
              </a:lnSpc>
              <a:buFont typeface="Wingdings" pitchFamily="2" charset="2"/>
              <a:buChar char="ü"/>
            </a:pPr>
            <a:r>
              <a:rPr lang="en-US" sz="1300" dirty="0">
                <a:effectLst/>
                <a:latin typeface="Roboto Light" panose="02000000000000000000" pitchFamily="2" charset="0"/>
              </a:rPr>
              <a:t>Coldwell Banker Dynamic Ads for Real Estate </a:t>
            </a:r>
          </a:p>
          <a:p>
            <a:pPr marL="171450" indent="-171450">
              <a:lnSpc>
                <a:spcPct val="150000"/>
              </a:lnSpc>
              <a:buFont typeface="Wingdings" pitchFamily="2" charset="2"/>
              <a:buChar char="ü"/>
            </a:pPr>
            <a:r>
              <a:rPr lang="en-US" sz="1300" dirty="0">
                <a:effectLst/>
                <a:latin typeface="Roboto Light" panose="02000000000000000000" pitchFamily="2" charset="0"/>
              </a:rPr>
              <a:t>Email Campaigns to past client &amp; sphere</a:t>
            </a:r>
          </a:p>
          <a:p>
            <a:pPr marL="171450" indent="-171450">
              <a:lnSpc>
                <a:spcPct val="150000"/>
              </a:lnSpc>
              <a:buFont typeface="Wingdings" pitchFamily="2" charset="2"/>
              <a:buChar char="ü"/>
            </a:pPr>
            <a:r>
              <a:rPr lang="en-US" sz="1300" dirty="0">
                <a:effectLst/>
                <a:latin typeface="Roboto Light" panose="02000000000000000000" pitchFamily="2" charset="0"/>
              </a:rPr>
              <a:t>Google Advertisements</a:t>
            </a:r>
          </a:p>
          <a:p>
            <a:pPr marL="171450" indent="-171450">
              <a:lnSpc>
                <a:spcPct val="150000"/>
              </a:lnSpc>
              <a:buFont typeface="Wingdings" pitchFamily="2" charset="2"/>
              <a:buChar char="ü"/>
            </a:pPr>
            <a:r>
              <a:rPr lang="en-US" sz="1300" dirty="0">
                <a:effectLst/>
                <a:latin typeface="Roboto Light" panose="02000000000000000000" pitchFamily="2" charset="0"/>
              </a:rPr>
              <a:t>Social Media Targeted Advertisements using Social Ad Engine</a:t>
            </a:r>
          </a:p>
        </p:txBody>
      </p:sp>
      <p:sp>
        <p:nvSpPr>
          <p:cNvPr id="19" name="TextBox 18">
            <a:extLst>
              <a:ext uri="{FF2B5EF4-FFF2-40B4-BE49-F238E27FC236}">
                <a16:creationId xmlns:a16="http://schemas.microsoft.com/office/drawing/2014/main" id="{EC1AD0BF-C5C0-DF02-8C48-3C14A39E4594}"/>
              </a:ext>
            </a:extLst>
          </p:cNvPr>
          <p:cNvSpPr txBox="1"/>
          <p:nvPr/>
        </p:nvSpPr>
        <p:spPr>
          <a:xfrm>
            <a:off x="-5" y="6060315"/>
            <a:ext cx="7772400" cy="353943"/>
          </a:xfrm>
          <a:prstGeom prst="rect">
            <a:avLst/>
          </a:prstGeom>
          <a:noFill/>
        </p:spPr>
        <p:txBody>
          <a:bodyPr wrap="square" lIns="914400" tIns="0" rIns="914400" bIns="0" rtlCol="0">
            <a:spAutoFit/>
          </a:bodyPr>
          <a:lstStyle/>
          <a:p>
            <a:pPr algn="ctr"/>
            <a:r>
              <a:rPr lang="en-US" sz="1150" dirty="0">
                <a:solidFill>
                  <a:srgbClr val="418FDE"/>
                </a:solidFill>
                <a:effectLst/>
                <a:latin typeface="Roboto Medium" panose="02000000000000000000" pitchFamily="2" charset="0"/>
                <a:ea typeface="Roboto Medium" panose="02000000000000000000" pitchFamily="2" charset="0"/>
                <a:cs typeface="Roboto Medium" panose="02000000000000000000" pitchFamily="2" charset="0"/>
              </a:rPr>
              <a:t>50+ partner channels to which your listing is automatically marketed and syndicated out to for maximum digital coverage.</a:t>
            </a:r>
          </a:p>
        </p:txBody>
      </p:sp>
      <p:sp>
        <p:nvSpPr>
          <p:cNvPr id="21" name="TextBox 20">
            <a:extLst>
              <a:ext uri="{FF2B5EF4-FFF2-40B4-BE49-F238E27FC236}">
                <a16:creationId xmlns:a16="http://schemas.microsoft.com/office/drawing/2014/main" id="{C4A14607-BFA5-4858-807F-893417DA10CE}"/>
              </a:ext>
            </a:extLst>
          </p:cNvPr>
          <p:cNvSpPr txBox="1"/>
          <p:nvPr/>
        </p:nvSpPr>
        <p:spPr>
          <a:xfrm>
            <a:off x="3618012" y="2785925"/>
            <a:ext cx="639664" cy="92333"/>
          </a:xfrm>
          <a:prstGeom prst="rect">
            <a:avLst/>
          </a:prstGeom>
          <a:solidFill>
            <a:schemeClr val="bg1"/>
          </a:solidFill>
        </p:spPr>
        <p:txBody>
          <a:bodyPr wrap="square" lIns="0" tIns="0" rIns="0" bIns="0" rtlCol="0">
            <a:spAutoFit/>
          </a:bodyPr>
          <a:lstStyle/>
          <a:p>
            <a:pPr algn="ctr"/>
            <a:r>
              <a:rPr lang="en-US" sz="600" dirty="0">
                <a:latin typeface="Roboto Medium" panose="02000000000000000000" pitchFamily="2" charset="0"/>
                <a:ea typeface="Roboto Medium" panose="02000000000000000000" pitchFamily="2" charset="0"/>
                <a:cs typeface="Roboto Medium" panose="02000000000000000000" pitchFamily="2" charset="0"/>
              </a:rPr>
              <a:t>cbt-tc</a:t>
            </a:r>
            <a:r>
              <a:rPr lang="en-US" sz="600" dirty="0">
                <a:latin typeface="Roboto Light" panose="02000000000000000000" pitchFamily="2" charset="0"/>
                <a:ea typeface="Roboto Light" panose="02000000000000000000" pitchFamily="2" charset="0"/>
                <a:cs typeface="Roboto Light" panose="02000000000000000000" pitchFamily="2" charset="0"/>
              </a:rPr>
              <a:t>.com</a:t>
            </a:r>
          </a:p>
        </p:txBody>
      </p:sp>
    </p:spTree>
    <p:extLst>
      <p:ext uri="{BB962C8B-B14F-4D97-AF65-F5344CB8AC3E}">
        <p14:creationId xmlns:p14="http://schemas.microsoft.com/office/powerpoint/2010/main" val="3389535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CA23E7B-1CB9-8709-6EB3-42E5221CB9D5}"/>
              </a:ext>
            </a:extLst>
          </p:cNvPr>
          <p:cNvSpPr txBox="1"/>
          <p:nvPr/>
        </p:nvSpPr>
        <p:spPr>
          <a:xfrm>
            <a:off x="0" y="0"/>
            <a:ext cx="7772400" cy="1646605"/>
          </a:xfrm>
          <a:prstGeom prst="rect">
            <a:avLst/>
          </a:prstGeom>
          <a:noFill/>
        </p:spPr>
        <p:txBody>
          <a:bodyPr wrap="square" lIns="914400" tIns="914400" rIns="914400" bIns="228600" rtlCol="0">
            <a:spAutoFit/>
          </a:bodyPr>
          <a:lstStyle/>
          <a:p>
            <a:r>
              <a:rPr lang="en-US" sz="3200" dirty="0">
                <a:solidFill>
                  <a:srgbClr val="012169"/>
                </a:solidFill>
                <a:latin typeface="Roboto Light" panose="02000000000000000000" pitchFamily="2" charset="0"/>
                <a:ea typeface="Roboto Light" panose="02000000000000000000" pitchFamily="2" charset="0"/>
                <a:cs typeface="Roboto Light" panose="02000000000000000000" pitchFamily="2" charset="0"/>
              </a:rPr>
              <a:t>SOURCING BUYERS</a:t>
            </a:r>
          </a:p>
        </p:txBody>
      </p:sp>
      <p:sp>
        <p:nvSpPr>
          <p:cNvPr id="7" name="TextBox 6">
            <a:extLst>
              <a:ext uri="{FF2B5EF4-FFF2-40B4-BE49-F238E27FC236}">
                <a16:creationId xmlns:a16="http://schemas.microsoft.com/office/drawing/2014/main" id="{F77F64CE-B40E-76BF-8F18-9E51DD3DC32F}"/>
              </a:ext>
            </a:extLst>
          </p:cNvPr>
          <p:cNvSpPr txBox="1"/>
          <p:nvPr/>
        </p:nvSpPr>
        <p:spPr>
          <a:xfrm>
            <a:off x="0" y="1646605"/>
            <a:ext cx="7772400" cy="1352550"/>
          </a:xfrm>
          <a:prstGeom prst="rect">
            <a:avLst/>
          </a:prstGeom>
          <a:noFill/>
        </p:spPr>
        <p:txBody>
          <a:bodyPr wrap="square" lIns="914400" tIns="0" rIns="914400" bIns="0" rtlCol="0">
            <a:spAutoFit/>
          </a:bodyPr>
          <a:lstStyle/>
          <a:p>
            <a:pPr>
              <a:lnSpc>
                <a:spcPct val="114000"/>
              </a:lnSpc>
            </a:pPr>
            <a:r>
              <a:rPr lang="en-US" sz="1300" dirty="0">
                <a:effectLst/>
                <a:latin typeface="Roboto Light" panose="02000000000000000000" pitchFamily="2" charset="0"/>
              </a:rPr>
              <a:t>For your home’s marketing to be effective, it needs to reach the right audience. That’s where CBx comes in. Developed exclusively for Coldwell Banker® real estate professionals, CBx uses the power of technology to access in-depth housing data and home value trends, as well as detailed demographic data, enabling your Coldwell Banker Tomlinson REALTOR® to accurately price your home and target the most-likely buyers.</a:t>
            </a:r>
          </a:p>
        </p:txBody>
      </p:sp>
      <p:sp>
        <p:nvSpPr>
          <p:cNvPr id="15" name="TextBox 14">
            <a:extLst>
              <a:ext uri="{FF2B5EF4-FFF2-40B4-BE49-F238E27FC236}">
                <a16:creationId xmlns:a16="http://schemas.microsoft.com/office/drawing/2014/main" id="{5AF8555E-F7B7-251C-86CE-FF3D67E3FCD6}"/>
              </a:ext>
            </a:extLst>
          </p:cNvPr>
          <p:cNvSpPr txBox="1"/>
          <p:nvPr/>
        </p:nvSpPr>
        <p:spPr>
          <a:xfrm>
            <a:off x="0" y="5165838"/>
            <a:ext cx="7772400" cy="723275"/>
          </a:xfrm>
          <a:prstGeom prst="rect">
            <a:avLst/>
          </a:prstGeom>
          <a:noFill/>
        </p:spPr>
        <p:txBody>
          <a:bodyPr wrap="square" lIns="914400" tIns="0" rIns="914400" bIns="228600" rtlCol="0">
            <a:spAutoFit/>
          </a:bodyPr>
          <a:lstStyle/>
          <a:p>
            <a:r>
              <a:rPr lang="en-US" sz="3200" dirty="0">
                <a:solidFill>
                  <a:srgbClr val="012169"/>
                </a:solidFill>
                <a:latin typeface="Roboto Light" panose="02000000000000000000" pitchFamily="2" charset="0"/>
                <a:ea typeface="Roboto Light" panose="02000000000000000000" pitchFamily="2" charset="0"/>
                <a:cs typeface="Roboto Light" panose="02000000000000000000" pitchFamily="2" charset="0"/>
              </a:rPr>
              <a:t>TARGETED SOCIAL</a:t>
            </a:r>
          </a:p>
        </p:txBody>
      </p:sp>
      <p:sp>
        <p:nvSpPr>
          <p:cNvPr id="17" name="TextBox 16">
            <a:extLst>
              <a:ext uri="{FF2B5EF4-FFF2-40B4-BE49-F238E27FC236}">
                <a16:creationId xmlns:a16="http://schemas.microsoft.com/office/drawing/2014/main" id="{EC6607CA-DB51-ABE1-FF01-34BCB2DCDABC}"/>
              </a:ext>
            </a:extLst>
          </p:cNvPr>
          <p:cNvSpPr txBox="1"/>
          <p:nvPr/>
        </p:nvSpPr>
        <p:spPr>
          <a:xfrm>
            <a:off x="-2" y="5889113"/>
            <a:ext cx="3886202" cy="1355307"/>
          </a:xfrm>
          <a:prstGeom prst="rect">
            <a:avLst/>
          </a:prstGeom>
          <a:noFill/>
        </p:spPr>
        <p:txBody>
          <a:bodyPr wrap="square" lIns="914400" tIns="0" rIns="118872" bIns="228600" rtlCol="0">
            <a:spAutoFit/>
          </a:bodyPr>
          <a:lstStyle/>
          <a:p>
            <a:pPr>
              <a:lnSpc>
                <a:spcPct val="114000"/>
              </a:lnSpc>
            </a:pPr>
            <a:r>
              <a:rPr lang="en-US" sz="1300" dirty="0">
                <a:effectLst/>
                <a:latin typeface="Roboto Light" panose="02000000000000000000" pitchFamily="2" charset="0"/>
              </a:rPr>
              <a:t>Using the CBx exclusive data and our market expertise, I can put your home in front of buyers who are most likely to buy. Social is a powerful tool that I leverage across my business. </a:t>
            </a:r>
          </a:p>
        </p:txBody>
      </p:sp>
      <p:sp>
        <p:nvSpPr>
          <p:cNvPr id="18" name="TextBox 17">
            <a:extLst>
              <a:ext uri="{FF2B5EF4-FFF2-40B4-BE49-F238E27FC236}">
                <a16:creationId xmlns:a16="http://schemas.microsoft.com/office/drawing/2014/main" id="{9AE36925-F133-348F-60E4-EC18188082E1}"/>
              </a:ext>
            </a:extLst>
          </p:cNvPr>
          <p:cNvSpPr txBox="1"/>
          <p:nvPr/>
        </p:nvSpPr>
        <p:spPr>
          <a:xfrm>
            <a:off x="3955312" y="5889113"/>
            <a:ext cx="3817086" cy="3890232"/>
          </a:xfrm>
          <a:prstGeom prst="rect">
            <a:avLst/>
          </a:prstGeom>
          <a:noFill/>
        </p:spPr>
        <p:txBody>
          <a:bodyPr wrap="square" lIns="118872" tIns="0" rIns="685800" bIns="914400" rtlCol="0">
            <a:spAutoFit/>
          </a:bodyPr>
          <a:lstStyle/>
          <a:p>
            <a:pPr marL="171450" indent="-171450">
              <a:lnSpc>
                <a:spcPct val="150000"/>
              </a:lnSpc>
              <a:buFont typeface="Wingdings" pitchFamily="2" charset="2"/>
              <a:buChar char="ü"/>
            </a:pPr>
            <a:r>
              <a:rPr lang="en-US" sz="1300" dirty="0">
                <a:effectLst/>
                <a:latin typeface="Roboto Light" panose="02000000000000000000" pitchFamily="2" charset="0"/>
              </a:rPr>
              <a:t>Just Listed posts &amp; stories</a:t>
            </a:r>
          </a:p>
          <a:p>
            <a:pPr marL="171450" indent="-171450">
              <a:lnSpc>
                <a:spcPct val="150000"/>
              </a:lnSpc>
              <a:buFont typeface="Wingdings" pitchFamily="2" charset="2"/>
              <a:buChar char="ü"/>
            </a:pPr>
            <a:r>
              <a:rPr lang="en-US" sz="1300" dirty="0">
                <a:effectLst/>
                <a:latin typeface="Roboto Light" panose="02000000000000000000" pitchFamily="2" charset="0"/>
              </a:rPr>
              <a:t>Open House posts &amp; stories</a:t>
            </a:r>
          </a:p>
          <a:p>
            <a:pPr marL="171450" indent="-171450">
              <a:lnSpc>
                <a:spcPct val="150000"/>
              </a:lnSpc>
              <a:buFont typeface="Wingdings" pitchFamily="2" charset="2"/>
              <a:buChar char="ü"/>
            </a:pPr>
            <a:r>
              <a:rPr lang="en-US" sz="1300" dirty="0">
                <a:effectLst/>
                <a:latin typeface="Roboto Light" panose="02000000000000000000" pitchFamily="2" charset="0"/>
              </a:rPr>
              <a:t>Paid Property Ads using demographics, behaviors, geotargeted radius ad more on Instagram, Facebook, and Facebook Audience Network</a:t>
            </a:r>
          </a:p>
          <a:p>
            <a:pPr marL="171450" indent="-171450">
              <a:lnSpc>
                <a:spcPct val="150000"/>
              </a:lnSpc>
              <a:buFont typeface="Wingdings" pitchFamily="2" charset="2"/>
              <a:buChar char="ü"/>
            </a:pPr>
            <a:r>
              <a:rPr lang="en-US" sz="1300" dirty="0">
                <a:effectLst/>
                <a:latin typeface="Roboto Light" panose="02000000000000000000" pitchFamily="2" charset="0"/>
              </a:rPr>
              <a:t>Facebook Live Streams “Walk-through Wednesdays”</a:t>
            </a:r>
          </a:p>
          <a:p>
            <a:pPr marL="171450" indent="-171450">
              <a:lnSpc>
                <a:spcPct val="150000"/>
              </a:lnSpc>
              <a:buFont typeface="Wingdings" pitchFamily="2" charset="2"/>
              <a:buChar char="ü"/>
            </a:pPr>
            <a:r>
              <a:rPr lang="en-US" sz="1300" dirty="0">
                <a:effectLst/>
                <a:latin typeface="Roboto Light" panose="02000000000000000000" pitchFamily="2" charset="0"/>
              </a:rPr>
              <a:t>Matterport Paid Promotions “Walk-through Wednesdays”</a:t>
            </a:r>
          </a:p>
        </p:txBody>
      </p:sp>
      <p:sp>
        <p:nvSpPr>
          <p:cNvPr id="3" name="TextBox 2">
            <a:extLst>
              <a:ext uri="{FF2B5EF4-FFF2-40B4-BE49-F238E27FC236}">
                <a16:creationId xmlns:a16="http://schemas.microsoft.com/office/drawing/2014/main" id="{7D804C26-0734-70CA-0142-3428B2438B0D}"/>
              </a:ext>
            </a:extLst>
          </p:cNvPr>
          <p:cNvSpPr txBox="1"/>
          <p:nvPr/>
        </p:nvSpPr>
        <p:spPr>
          <a:xfrm>
            <a:off x="0" y="3002233"/>
            <a:ext cx="2690191" cy="535531"/>
          </a:xfrm>
          <a:prstGeom prst="rect">
            <a:avLst/>
          </a:prstGeom>
          <a:noFill/>
        </p:spPr>
        <p:txBody>
          <a:bodyPr wrap="square" lIns="914400" tIns="228600" rIns="0" bIns="118872" rtlCol="0">
            <a:spAutoFit/>
          </a:bodyPr>
          <a:lstStyle/>
          <a:p>
            <a:r>
              <a:rPr lang="en-US" sz="1200" b="1" dirty="0">
                <a:solidFill>
                  <a:srgbClr val="418FDE"/>
                </a:solidFill>
                <a:latin typeface="Roboto" panose="02000000000000000000" pitchFamily="2" charset="0"/>
                <a:ea typeface="Roboto" panose="02000000000000000000" pitchFamily="2" charset="0"/>
                <a:cs typeface="Roboto" panose="02000000000000000000" pitchFamily="2" charset="0"/>
              </a:rPr>
              <a:t>CBx DATA INCLUDES:</a:t>
            </a:r>
          </a:p>
        </p:txBody>
      </p:sp>
      <p:sp>
        <p:nvSpPr>
          <p:cNvPr id="4" name="TextBox 3">
            <a:extLst>
              <a:ext uri="{FF2B5EF4-FFF2-40B4-BE49-F238E27FC236}">
                <a16:creationId xmlns:a16="http://schemas.microsoft.com/office/drawing/2014/main" id="{A0A210E6-911E-FF57-F899-ACFAF006164A}"/>
              </a:ext>
            </a:extLst>
          </p:cNvPr>
          <p:cNvSpPr txBox="1"/>
          <p:nvPr/>
        </p:nvSpPr>
        <p:spPr>
          <a:xfrm>
            <a:off x="1" y="3537764"/>
            <a:ext cx="2961408" cy="1628074"/>
          </a:xfrm>
          <a:prstGeom prst="rect">
            <a:avLst/>
          </a:prstGeom>
          <a:noFill/>
        </p:spPr>
        <p:txBody>
          <a:bodyPr wrap="square" lIns="914400" tIns="0" rIns="118872" bIns="457200" rtlCol="0">
            <a:spAutoFit/>
          </a:bodyPr>
          <a:lstStyle/>
          <a:p>
            <a:pPr marL="171450" indent="-171450">
              <a:lnSpc>
                <a:spcPct val="150000"/>
              </a:lnSpc>
              <a:buFont typeface="Wingdings" pitchFamily="2" charset="2"/>
              <a:buChar char="ü"/>
            </a:pPr>
            <a:r>
              <a:rPr lang="en-US" sz="1300" dirty="0">
                <a:effectLst/>
                <a:latin typeface="Roboto Light" panose="02000000000000000000" pitchFamily="2" charset="0"/>
              </a:rPr>
              <a:t>Median age</a:t>
            </a:r>
          </a:p>
          <a:p>
            <a:pPr marL="171450" indent="-171450">
              <a:lnSpc>
                <a:spcPct val="150000"/>
              </a:lnSpc>
              <a:buFont typeface="Wingdings" pitchFamily="2" charset="2"/>
              <a:buChar char="ü"/>
            </a:pPr>
            <a:r>
              <a:rPr lang="en-US" sz="1300" dirty="0">
                <a:effectLst/>
                <a:latin typeface="Roboto Light" panose="02000000000000000000" pitchFamily="2" charset="0"/>
              </a:rPr>
              <a:t>Average education level</a:t>
            </a:r>
          </a:p>
          <a:p>
            <a:pPr marL="171450" indent="-171450">
              <a:lnSpc>
                <a:spcPct val="150000"/>
              </a:lnSpc>
              <a:buFont typeface="Wingdings" pitchFamily="2" charset="2"/>
              <a:buChar char="ü"/>
            </a:pPr>
            <a:r>
              <a:rPr lang="en-US" sz="1300" dirty="0">
                <a:effectLst/>
                <a:latin typeface="Roboto Light" panose="02000000000000000000" pitchFamily="2" charset="0"/>
              </a:rPr>
              <a:t>Homes with children</a:t>
            </a:r>
          </a:p>
          <a:p>
            <a:pPr marL="171450" indent="-171450">
              <a:lnSpc>
                <a:spcPct val="150000"/>
              </a:lnSpc>
              <a:buFont typeface="Wingdings" pitchFamily="2" charset="2"/>
              <a:buChar char="ü"/>
            </a:pPr>
            <a:r>
              <a:rPr lang="en-US" sz="1300" dirty="0">
                <a:effectLst/>
                <a:latin typeface="Roboto Light" panose="02000000000000000000" pitchFamily="2" charset="0"/>
              </a:rPr>
              <a:t>Average family size</a:t>
            </a:r>
          </a:p>
        </p:txBody>
      </p:sp>
      <p:sp>
        <p:nvSpPr>
          <p:cNvPr id="5" name="TextBox 4">
            <a:extLst>
              <a:ext uri="{FF2B5EF4-FFF2-40B4-BE49-F238E27FC236}">
                <a16:creationId xmlns:a16="http://schemas.microsoft.com/office/drawing/2014/main" id="{1078935D-5877-79BE-6DE9-62D4CA0758CA}"/>
              </a:ext>
            </a:extLst>
          </p:cNvPr>
          <p:cNvSpPr txBox="1"/>
          <p:nvPr/>
        </p:nvSpPr>
        <p:spPr>
          <a:xfrm>
            <a:off x="2961409" y="3537764"/>
            <a:ext cx="3719945" cy="1397242"/>
          </a:xfrm>
          <a:prstGeom prst="rect">
            <a:avLst/>
          </a:prstGeom>
          <a:noFill/>
        </p:spPr>
        <p:txBody>
          <a:bodyPr wrap="square" lIns="118872" tIns="0" rIns="118872" bIns="228600" rtlCol="0">
            <a:spAutoFit/>
          </a:bodyPr>
          <a:lstStyle/>
          <a:p>
            <a:pPr marL="171450" indent="-171450">
              <a:lnSpc>
                <a:spcPct val="150000"/>
              </a:lnSpc>
              <a:buFont typeface="Wingdings" pitchFamily="2" charset="2"/>
              <a:buChar char="ü"/>
            </a:pPr>
            <a:r>
              <a:rPr lang="en-US" sz="1300" dirty="0">
                <a:effectLst/>
                <a:latin typeface="Roboto Light" panose="02000000000000000000" pitchFamily="2" charset="0"/>
              </a:rPr>
              <a:t>Median commute time</a:t>
            </a:r>
          </a:p>
          <a:p>
            <a:pPr marL="171450" indent="-171450">
              <a:lnSpc>
                <a:spcPct val="150000"/>
              </a:lnSpc>
              <a:buFont typeface="Wingdings" pitchFamily="2" charset="2"/>
              <a:buChar char="ü"/>
            </a:pPr>
            <a:r>
              <a:rPr lang="en-US" sz="1300" dirty="0">
                <a:effectLst/>
                <a:latin typeface="Roboto Light" panose="02000000000000000000" pitchFamily="2" charset="0"/>
              </a:rPr>
              <a:t>Average household income</a:t>
            </a:r>
          </a:p>
          <a:p>
            <a:pPr marL="171450" indent="-171450">
              <a:lnSpc>
                <a:spcPct val="150000"/>
              </a:lnSpc>
              <a:buFont typeface="Wingdings" pitchFamily="2" charset="2"/>
              <a:buChar char="ü"/>
            </a:pPr>
            <a:r>
              <a:rPr lang="en-US" sz="1300" dirty="0">
                <a:effectLst/>
                <a:latin typeface="Roboto Light" panose="02000000000000000000" pitchFamily="2" charset="0"/>
              </a:rPr>
              <a:t>Median mortgage debt</a:t>
            </a:r>
          </a:p>
          <a:p>
            <a:pPr marL="171450" indent="-171450">
              <a:lnSpc>
                <a:spcPct val="150000"/>
              </a:lnSpc>
              <a:buFont typeface="Wingdings" pitchFamily="2" charset="2"/>
              <a:buChar char="ü"/>
            </a:pPr>
            <a:r>
              <a:rPr lang="en-US" sz="1300" dirty="0">
                <a:effectLst/>
                <a:latin typeface="Roboto Light" panose="02000000000000000000" pitchFamily="2" charset="0"/>
              </a:rPr>
              <a:t>Increase in residents’ income</a:t>
            </a:r>
          </a:p>
        </p:txBody>
      </p:sp>
      <p:sp>
        <p:nvSpPr>
          <p:cNvPr id="8" name="Rectangle 7">
            <a:extLst>
              <a:ext uri="{FF2B5EF4-FFF2-40B4-BE49-F238E27FC236}">
                <a16:creationId xmlns:a16="http://schemas.microsoft.com/office/drawing/2014/main" id="{CD9C12CD-58A5-CD43-333B-215078E91CF0}"/>
              </a:ext>
            </a:extLst>
          </p:cNvPr>
          <p:cNvSpPr/>
          <p:nvPr/>
        </p:nvSpPr>
        <p:spPr>
          <a:xfrm>
            <a:off x="1152935" y="7224799"/>
            <a:ext cx="2805225" cy="2031325"/>
          </a:xfrm>
          <a:prstGeom prst="rect">
            <a:avLst/>
          </a:prstGeom>
        </p:spPr>
        <p:txBody>
          <a:bodyPr wrap="square" lIns="228600" rIns="118872" bIns="457200">
            <a:spAutoFit/>
          </a:bodyPr>
          <a:lstStyle/>
          <a:p>
            <a:r>
              <a:rPr lang="en-US" sz="1100" dirty="0" err="1">
                <a:solidFill>
                  <a:schemeClr val="bg1">
                    <a:lumMod val="50000"/>
                  </a:schemeClr>
                </a:solidFill>
                <a:latin typeface="Helvetica"/>
                <a:cs typeface="Helvetica"/>
              </a:rPr>
              <a:t>Facebook.com</a:t>
            </a:r>
            <a:r>
              <a:rPr lang="en-US" sz="1100" dirty="0">
                <a:solidFill>
                  <a:schemeClr val="bg1">
                    <a:lumMod val="50000"/>
                  </a:schemeClr>
                </a:solidFill>
                <a:latin typeface="Helvetica"/>
                <a:cs typeface="Helvetica"/>
              </a:rPr>
              <a:t>/</a:t>
            </a:r>
            <a:r>
              <a:rPr lang="en-US" sz="1100" dirty="0" err="1">
                <a:solidFill>
                  <a:schemeClr val="bg1">
                    <a:lumMod val="50000"/>
                  </a:schemeClr>
                </a:solidFill>
                <a:latin typeface="Helvetica"/>
                <a:cs typeface="Helvetica"/>
              </a:rPr>
              <a:t>localpage</a:t>
            </a:r>
            <a:endParaRPr lang="en-US" sz="1100" dirty="0">
              <a:solidFill>
                <a:schemeClr val="bg1">
                  <a:lumMod val="50000"/>
                </a:schemeClr>
              </a:solidFill>
              <a:latin typeface="Helvetica"/>
              <a:cs typeface="Helvetica"/>
            </a:endParaRPr>
          </a:p>
          <a:p>
            <a:endParaRPr lang="en-US" sz="1100" dirty="0">
              <a:solidFill>
                <a:schemeClr val="bg1">
                  <a:lumMod val="50000"/>
                </a:schemeClr>
              </a:solidFill>
              <a:latin typeface="Helvetica"/>
              <a:cs typeface="Helvetica"/>
            </a:endParaRPr>
          </a:p>
          <a:p>
            <a:r>
              <a:rPr lang="en-US" sz="1100" dirty="0" err="1">
                <a:solidFill>
                  <a:schemeClr val="bg1">
                    <a:lumMod val="50000"/>
                  </a:schemeClr>
                </a:solidFill>
                <a:latin typeface="Helvetica"/>
                <a:cs typeface="Helvetica"/>
              </a:rPr>
              <a:t>Twitter.com</a:t>
            </a:r>
            <a:r>
              <a:rPr lang="en-US" sz="1100" dirty="0">
                <a:solidFill>
                  <a:schemeClr val="bg1">
                    <a:lumMod val="50000"/>
                  </a:schemeClr>
                </a:solidFill>
                <a:latin typeface="Helvetica"/>
                <a:cs typeface="Helvetica"/>
              </a:rPr>
              <a:t>/</a:t>
            </a:r>
            <a:r>
              <a:rPr lang="en-US" sz="1100" dirty="0" err="1">
                <a:solidFill>
                  <a:schemeClr val="bg1">
                    <a:lumMod val="50000"/>
                  </a:schemeClr>
                </a:solidFill>
                <a:latin typeface="Helvetica"/>
                <a:cs typeface="Helvetica"/>
              </a:rPr>
              <a:t>localpage</a:t>
            </a:r>
            <a:endParaRPr lang="en-US" sz="1100" dirty="0">
              <a:solidFill>
                <a:schemeClr val="bg1">
                  <a:lumMod val="50000"/>
                </a:schemeClr>
              </a:solidFill>
              <a:latin typeface="Helvetica"/>
              <a:cs typeface="Helvetica"/>
            </a:endParaRPr>
          </a:p>
          <a:p>
            <a:endParaRPr lang="en-US" sz="1100" dirty="0">
              <a:solidFill>
                <a:schemeClr val="bg1">
                  <a:lumMod val="50000"/>
                </a:schemeClr>
              </a:solidFill>
              <a:latin typeface="Helvetica"/>
              <a:cs typeface="Helvetica"/>
            </a:endParaRPr>
          </a:p>
          <a:p>
            <a:r>
              <a:rPr lang="en-US" sz="1100" dirty="0" err="1">
                <a:solidFill>
                  <a:schemeClr val="bg1">
                    <a:lumMod val="50000"/>
                  </a:schemeClr>
                </a:solidFill>
                <a:latin typeface="Helvetica"/>
                <a:cs typeface="Helvetica"/>
              </a:rPr>
              <a:t>YouTube.com</a:t>
            </a:r>
            <a:r>
              <a:rPr lang="en-US" sz="1100" dirty="0">
                <a:solidFill>
                  <a:schemeClr val="bg1">
                    <a:lumMod val="50000"/>
                  </a:schemeClr>
                </a:solidFill>
                <a:latin typeface="Helvetica"/>
                <a:cs typeface="Helvetica"/>
              </a:rPr>
              <a:t>/</a:t>
            </a:r>
            <a:r>
              <a:rPr lang="en-US" sz="1100" dirty="0" err="1">
                <a:solidFill>
                  <a:schemeClr val="bg1">
                    <a:lumMod val="50000"/>
                  </a:schemeClr>
                </a:solidFill>
                <a:latin typeface="Helvetica"/>
                <a:cs typeface="Helvetica"/>
              </a:rPr>
              <a:t>localpage</a:t>
            </a:r>
            <a:endParaRPr lang="en-US" sz="1100" dirty="0">
              <a:solidFill>
                <a:schemeClr val="bg1">
                  <a:lumMod val="50000"/>
                </a:schemeClr>
              </a:solidFill>
              <a:latin typeface="Helvetica"/>
              <a:cs typeface="Helvetica"/>
            </a:endParaRPr>
          </a:p>
          <a:p>
            <a:endParaRPr lang="en-US" sz="1100" dirty="0">
              <a:solidFill>
                <a:schemeClr val="bg1">
                  <a:lumMod val="50000"/>
                </a:schemeClr>
              </a:solidFill>
              <a:latin typeface="Helvetica"/>
              <a:cs typeface="Helvetica"/>
            </a:endParaRPr>
          </a:p>
          <a:p>
            <a:r>
              <a:rPr lang="en-US" sz="1100" dirty="0" err="1">
                <a:solidFill>
                  <a:schemeClr val="bg1">
                    <a:lumMod val="50000"/>
                  </a:schemeClr>
                </a:solidFill>
                <a:latin typeface="Helvetica"/>
                <a:cs typeface="Helvetica"/>
              </a:rPr>
              <a:t>Instagram.com</a:t>
            </a:r>
            <a:r>
              <a:rPr lang="en-US" sz="1100" dirty="0">
                <a:solidFill>
                  <a:schemeClr val="bg1">
                    <a:lumMod val="50000"/>
                  </a:schemeClr>
                </a:solidFill>
                <a:latin typeface="Helvetica"/>
                <a:cs typeface="Helvetica"/>
              </a:rPr>
              <a:t>/</a:t>
            </a:r>
            <a:r>
              <a:rPr lang="en-US" sz="1100" dirty="0" err="1">
                <a:solidFill>
                  <a:schemeClr val="bg1">
                    <a:lumMod val="50000"/>
                  </a:schemeClr>
                </a:solidFill>
                <a:latin typeface="Helvetica"/>
                <a:cs typeface="Helvetica"/>
              </a:rPr>
              <a:t>localpage</a:t>
            </a:r>
            <a:endParaRPr lang="en-US" sz="1100" dirty="0">
              <a:solidFill>
                <a:schemeClr val="bg1">
                  <a:lumMod val="50000"/>
                </a:schemeClr>
              </a:solidFill>
              <a:latin typeface="Helvetica"/>
              <a:cs typeface="Helvetica"/>
            </a:endParaRPr>
          </a:p>
          <a:p>
            <a:endParaRPr lang="en-US" sz="1100" dirty="0">
              <a:solidFill>
                <a:schemeClr val="bg1">
                  <a:lumMod val="50000"/>
                </a:schemeClr>
              </a:solidFill>
              <a:latin typeface="Helvetica"/>
              <a:cs typeface="Helvetica"/>
            </a:endParaRPr>
          </a:p>
          <a:p>
            <a:r>
              <a:rPr lang="en-US" sz="1100" dirty="0" err="1">
                <a:solidFill>
                  <a:schemeClr val="bg1">
                    <a:lumMod val="50000"/>
                  </a:schemeClr>
                </a:solidFill>
                <a:latin typeface="Helvetica"/>
                <a:cs typeface="Helvetica"/>
              </a:rPr>
              <a:t>TikTok.com</a:t>
            </a:r>
            <a:r>
              <a:rPr lang="en-US" sz="1100" dirty="0">
                <a:solidFill>
                  <a:schemeClr val="bg1">
                    <a:lumMod val="50000"/>
                  </a:schemeClr>
                </a:solidFill>
                <a:latin typeface="Helvetica"/>
                <a:cs typeface="Helvetica"/>
              </a:rPr>
              <a:t>/@</a:t>
            </a:r>
            <a:r>
              <a:rPr lang="en-US" sz="1100" dirty="0" err="1">
                <a:solidFill>
                  <a:schemeClr val="bg1">
                    <a:lumMod val="50000"/>
                  </a:schemeClr>
                </a:solidFill>
                <a:latin typeface="Helvetica"/>
                <a:cs typeface="Helvetica"/>
              </a:rPr>
              <a:t>localpage</a:t>
            </a:r>
            <a:endParaRPr lang="en-US" sz="1100" dirty="0">
              <a:solidFill>
                <a:schemeClr val="bg1">
                  <a:lumMod val="50000"/>
                </a:schemeClr>
              </a:solidFill>
              <a:latin typeface="Helvetica"/>
              <a:cs typeface="Helvetica"/>
            </a:endParaRPr>
          </a:p>
        </p:txBody>
      </p:sp>
      <p:pic>
        <p:nvPicPr>
          <p:cNvPr id="14" name="Picture 13">
            <a:extLst>
              <a:ext uri="{FF2B5EF4-FFF2-40B4-BE49-F238E27FC236}">
                <a16:creationId xmlns:a16="http://schemas.microsoft.com/office/drawing/2014/main" id="{4DAB61A9-6A95-0B90-C6C5-52FF898F7A91}"/>
              </a:ext>
            </a:extLst>
          </p:cNvPr>
          <p:cNvPicPr>
            <a:picLocks noChangeAspect="1"/>
          </p:cNvPicPr>
          <p:nvPr/>
        </p:nvPicPr>
        <p:blipFill>
          <a:blip r:embed="rId3"/>
          <a:stretch>
            <a:fillRect/>
          </a:stretch>
        </p:blipFill>
        <p:spPr>
          <a:xfrm>
            <a:off x="922977" y="7256115"/>
            <a:ext cx="229958" cy="229958"/>
          </a:xfrm>
          <a:prstGeom prst="rect">
            <a:avLst/>
          </a:prstGeom>
        </p:spPr>
      </p:pic>
      <p:pic>
        <p:nvPicPr>
          <p:cNvPr id="16" name="Picture 15">
            <a:extLst>
              <a:ext uri="{FF2B5EF4-FFF2-40B4-BE49-F238E27FC236}">
                <a16:creationId xmlns:a16="http://schemas.microsoft.com/office/drawing/2014/main" id="{D77E6C49-B976-F61F-9CFC-D47AE0D9E964}"/>
              </a:ext>
            </a:extLst>
          </p:cNvPr>
          <p:cNvPicPr>
            <a:picLocks noChangeAspect="1"/>
          </p:cNvPicPr>
          <p:nvPr/>
        </p:nvPicPr>
        <p:blipFill>
          <a:blip r:embed="rId4"/>
          <a:srcRect/>
          <a:stretch/>
        </p:blipFill>
        <p:spPr>
          <a:xfrm>
            <a:off x="922977" y="7589212"/>
            <a:ext cx="229958" cy="229958"/>
          </a:xfrm>
          <a:prstGeom prst="rect">
            <a:avLst/>
          </a:prstGeom>
        </p:spPr>
      </p:pic>
      <p:pic>
        <p:nvPicPr>
          <p:cNvPr id="20" name="Picture 19">
            <a:extLst>
              <a:ext uri="{FF2B5EF4-FFF2-40B4-BE49-F238E27FC236}">
                <a16:creationId xmlns:a16="http://schemas.microsoft.com/office/drawing/2014/main" id="{6374B0D7-DC1D-CEC4-B9C3-5E843AD37706}"/>
              </a:ext>
            </a:extLst>
          </p:cNvPr>
          <p:cNvPicPr>
            <a:picLocks noChangeAspect="1"/>
          </p:cNvPicPr>
          <p:nvPr/>
        </p:nvPicPr>
        <p:blipFill>
          <a:blip r:embed="rId5"/>
          <a:srcRect/>
          <a:stretch/>
        </p:blipFill>
        <p:spPr>
          <a:xfrm>
            <a:off x="922977" y="7927669"/>
            <a:ext cx="229958" cy="229958"/>
          </a:xfrm>
          <a:prstGeom prst="rect">
            <a:avLst/>
          </a:prstGeom>
        </p:spPr>
      </p:pic>
      <p:pic>
        <p:nvPicPr>
          <p:cNvPr id="22" name="Picture 21">
            <a:extLst>
              <a:ext uri="{FF2B5EF4-FFF2-40B4-BE49-F238E27FC236}">
                <a16:creationId xmlns:a16="http://schemas.microsoft.com/office/drawing/2014/main" id="{A70E9D2B-39D4-F39F-4138-38C30EFC2E6A}"/>
              </a:ext>
            </a:extLst>
          </p:cNvPr>
          <p:cNvPicPr>
            <a:picLocks noChangeAspect="1"/>
          </p:cNvPicPr>
          <p:nvPr/>
        </p:nvPicPr>
        <p:blipFill>
          <a:blip r:embed="rId6"/>
          <a:srcRect/>
          <a:stretch/>
        </p:blipFill>
        <p:spPr>
          <a:xfrm>
            <a:off x="922977" y="8251587"/>
            <a:ext cx="229958" cy="229958"/>
          </a:xfrm>
          <a:prstGeom prst="rect">
            <a:avLst/>
          </a:prstGeom>
        </p:spPr>
      </p:pic>
      <p:pic>
        <p:nvPicPr>
          <p:cNvPr id="23" name="Picture 22">
            <a:extLst>
              <a:ext uri="{FF2B5EF4-FFF2-40B4-BE49-F238E27FC236}">
                <a16:creationId xmlns:a16="http://schemas.microsoft.com/office/drawing/2014/main" id="{87AB115D-164C-730A-1DB9-6A5046782CBF}"/>
              </a:ext>
            </a:extLst>
          </p:cNvPr>
          <p:cNvPicPr>
            <a:picLocks noChangeAspect="1"/>
          </p:cNvPicPr>
          <p:nvPr/>
        </p:nvPicPr>
        <p:blipFill>
          <a:blip r:embed="rId7"/>
          <a:srcRect/>
          <a:stretch/>
        </p:blipFill>
        <p:spPr>
          <a:xfrm>
            <a:off x="922977" y="8591396"/>
            <a:ext cx="229958" cy="229958"/>
          </a:xfrm>
          <a:prstGeom prst="rect">
            <a:avLst/>
          </a:prstGeom>
        </p:spPr>
      </p:pic>
    </p:spTree>
    <p:extLst>
      <p:ext uri="{BB962C8B-B14F-4D97-AF65-F5344CB8AC3E}">
        <p14:creationId xmlns:p14="http://schemas.microsoft.com/office/powerpoint/2010/main" val="1312132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CA23E7B-1CB9-8709-6EB3-42E5221CB9D5}"/>
              </a:ext>
            </a:extLst>
          </p:cNvPr>
          <p:cNvSpPr txBox="1"/>
          <p:nvPr/>
        </p:nvSpPr>
        <p:spPr>
          <a:xfrm>
            <a:off x="0" y="0"/>
            <a:ext cx="7772400" cy="1646605"/>
          </a:xfrm>
          <a:prstGeom prst="rect">
            <a:avLst/>
          </a:prstGeom>
          <a:noFill/>
        </p:spPr>
        <p:txBody>
          <a:bodyPr wrap="square" lIns="914400" tIns="914400" rIns="914400" bIns="228600" rtlCol="0">
            <a:spAutoFit/>
          </a:bodyPr>
          <a:lstStyle/>
          <a:p>
            <a:r>
              <a:rPr lang="en-US" sz="3200" dirty="0">
                <a:solidFill>
                  <a:srgbClr val="012169"/>
                </a:solidFill>
                <a:latin typeface="Roboto Light" panose="02000000000000000000" pitchFamily="2" charset="0"/>
                <a:ea typeface="Roboto Light" panose="02000000000000000000" pitchFamily="2" charset="0"/>
                <a:cs typeface="Roboto Light" panose="02000000000000000000" pitchFamily="2" charset="0"/>
              </a:rPr>
              <a:t>PRINT ADVERTISING</a:t>
            </a:r>
          </a:p>
        </p:txBody>
      </p:sp>
      <p:sp>
        <p:nvSpPr>
          <p:cNvPr id="7" name="TextBox 6">
            <a:extLst>
              <a:ext uri="{FF2B5EF4-FFF2-40B4-BE49-F238E27FC236}">
                <a16:creationId xmlns:a16="http://schemas.microsoft.com/office/drawing/2014/main" id="{F77F64CE-B40E-76BF-8F18-9E51DD3DC32F}"/>
              </a:ext>
            </a:extLst>
          </p:cNvPr>
          <p:cNvSpPr txBox="1"/>
          <p:nvPr/>
        </p:nvSpPr>
        <p:spPr>
          <a:xfrm>
            <a:off x="0" y="1646605"/>
            <a:ext cx="7772400" cy="896399"/>
          </a:xfrm>
          <a:prstGeom prst="rect">
            <a:avLst/>
          </a:prstGeom>
          <a:noFill/>
        </p:spPr>
        <p:txBody>
          <a:bodyPr wrap="square" lIns="914400" tIns="0" rIns="914400" bIns="0" rtlCol="0">
            <a:spAutoFit/>
          </a:bodyPr>
          <a:lstStyle/>
          <a:p>
            <a:pPr>
              <a:lnSpc>
                <a:spcPct val="114000"/>
              </a:lnSpc>
            </a:pPr>
            <a:r>
              <a:rPr lang="en-US" sz="1300" dirty="0">
                <a:effectLst/>
                <a:latin typeface="Roboto Light" panose="02000000000000000000" pitchFamily="2" charset="0"/>
              </a:rPr>
              <a:t>While online marketing remains the most effective way of reaching home buyers today, it’s still beneficial to incorporate print marketing as well. We provide professionally designed print materials that enable us to showcase your property in the hands of potential buyers.</a:t>
            </a:r>
          </a:p>
        </p:txBody>
      </p:sp>
      <p:sp>
        <p:nvSpPr>
          <p:cNvPr id="15" name="TextBox 14">
            <a:extLst>
              <a:ext uri="{FF2B5EF4-FFF2-40B4-BE49-F238E27FC236}">
                <a16:creationId xmlns:a16="http://schemas.microsoft.com/office/drawing/2014/main" id="{5AF8555E-F7B7-251C-86CE-FF3D67E3FCD6}"/>
              </a:ext>
            </a:extLst>
          </p:cNvPr>
          <p:cNvSpPr txBox="1"/>
          <p:nvPr/>
        </p:nvSpPr>
        <p:spPr>
          <a:xfrm>
            <a:off x="0" y="4583239"/>
            <a:ext cx="7772400" cy="723275"/>
          </a:xfrm>
          <a:prstGeom prst="rect">
            <a:avLst/>
          </a:prstGeom>
          <a:noFill/>
        </p:spPr>
        <p:txBody>
          <a:bodyPr wrap="square" lIns="914400" tIns="0" rIns="914400" bIns="228600" rtlCol="0">
            <a:spAutoFit/>
          </a:bodyPr>
          <a:lstStyle/>
          <a:p>
            <a:r>
              <a:rPr lang="en-US" sz="3200" dirty="0">
                <a:solidFill>
                  <a:srgbClr val="012169"/>
                </a:solidFill>
                <a:latin typeface="Roboto Light" panose="02000000000000000000" pitchFamily="2" charset="0"/>
                <a:ea typeface="Roboto Light" panose="02000000000000000000" pitchFamily="2" charset="0"/>
                <a:cs typeface="Roboto Light" panose="02000000000000000000" pitchFamily="2" charset="0"/>
              </a:rPr>
              <a:t>BRINGING EVEN MORE BUYERS</a:t>
            </a:r>
          </a:p>
        </p:txBody>
      </p:sp>
      <p:sp>
        <p:nvSpPr>
          <p:cNvPr id="4" name="TextBox 3">
            <a:extLst>
              <a:ext uri="{FF2B5EF4-FFF2-40B4-BE49-F238E27FC236}">
                <a16:creationId xmlns:a16="http://schemas.microsoft.com/office/drawing/2014/main" id="{A0A210E6-911E-FF57-F899-ACFAF006164A}"/>
              </a:ext>
            </a:extLst>
          </p:cNvPr>
          <p:cNvSpPr txBox="1"/>
          <p:nvPr/>
        </p:nvSpPr>
        <p:spPr>
          <a:xfrm>
            <a:off x="0" y="2539242"/>
            <a:ext cx="3719945" cy="2048189"/>
          </a:xfrm>
          <a:prstGeom prst="rect">
            <a:avLst/>
          </a:prstGeom>
          <a:noFill/>
        </p:spPr>
        <p:txBody>
          <a:bodyPr wrap="square" lIns="914400" tIns="118872" rIns="118872" bIns="457200" rtlCol="0">
            <a:spAutoFit/>
          </a:bodyPr>
          <a:lstStyle/>
          <a:p>
            <a:pPr marL="171450" indent="-171450">
              <a:lnSpc>
                <a:spcPct val="150000"/>
              </a:lnSpc>
              <a:buFont typeface="Wingdings" pitchFamily="2" charset="2"/>
              <a:buChar char="ü"/>
            </a:pPr>
            <a:r>
              <a:rPr lang="en-US" sz="1300" dirty="0">
                <a:effectLst/>
                <a:latin typeface="Roboto Light" panose="02000000000000000000" pitchFamily="2" charset="0"/>
              </a:rPr>
              <a:t>Professional Full-Color Flyers</a:t>
            </a:r>
          </a:p>
          <a:p>
            <a:pPr marL="171450" indent="-171450">
              <a:lnSpc>
                <a:spcPct val="150000"/>
              </a:lnSpc>
              <a:buFont typeface="Wingdings" pitchFamily="2" charset="2"/>
              <a:buChar char="ü"/>
            </a:pPr>
            <a:r>
              <a:rPr lang="en-US" sz="1300" dirty="0">
                <a:effectLst/>
                <a:latin typeface="Roboto Light" panose="02000000000000000000" pitchFamily="2" charset="0"/>
              </a:rPr>
              <a:t>Property Booklets</a:t>
            </a:r>
          </a:p>
          <a:p>
            <a:pPr marL="171450" indent="-171450">
              <a:lnSpc>
                <a:spcPct val="150000"/>
              </a:lnSpc>
              <a:buFont typeface="Wingdings" pitchFamily="2" charset="2"/>
              <a:buChar char="ü"/>
            </a:pPr>
            <a:r>
              <a:rPr lang="en-US" sz="1300" dirty="0">
                <a:effectLst/>
                <a:latin typeface="Roboto Light" panose="02000000000000000000" pitchFamily="2" charset="0"/>
              </a:rPr>
              <a:t>Counter Display</a:t>
            </a:r>
          </a:p>
          <a:p>
            <a:pPr marL="171450" indent="-171450">
              <a:lnSpc>
                <a:spcPct val="150000"/>
              </a:lnSpc>
              <a:buFont typeface="Wingdings" pitchFamily="2" charset="2"/>
              <a:buChar char="ü"/>
            </a:pPr>
            <a:r>
              <a:rPr lang="en-US" sz="1300" dirty="0">
                <a:effectLst/>
                <a:latin typeface="Roboto Light" panose="02000000000000000000" pitchFamily="2" charset="0"/>
              </a:rPr>
              <a:t>Property Information Cards</a:t>
            </a:r>
          </a:p>
          <a:p>
            <a:pPr marL="171450" indent="-171450">
              <a:lnSpc>
                <a:spcPct val="150000"/>
              </a:lnSpc>
              <a:buFont typeface="Wingdings" pitchFamily="2" charset="2"/>
              <a:buChar char="ü"/>
            </a:pPr>
            <a:r>
              <a:rPr lang="en-US" sz="1300" dirty="0">
                <a:effectLst/>
                <a:latin typeface="Roboto Light" panose="02000000000000000000" pitchFamily="2" charset="0"/>
              </a:rPr>
              <a:t>Special Feature Cards &amp; Call-outs</a:t>
            </a:r>
          </a:p>
        </p:txBody>
      </p:sp>
      <p:sp>
        <p:nvSpPr>
          <p:cNvPr id="5" name="TextBox 4">
            <a:extLst>
              <a:ext uri="{FF2B5EF4-FFF2-40B4-BE49-F238E27FC236}">
                <a16:creationId xmlns:a16="http://schemas.microsoft.com/office/drawing/2014/main" id="{1078935D-5877-79BE-6DE9-62D4CA0758CA}"/>
              </a:ext>
            </a:extLst>
          </p:cNvPr>
          <p:cNvSpPr txBox="1"/>
          <p:nvPr/>
        </p:nvSpPr>
        <p:spPr>
          <a:xfrm>
            <a:off x="3719945" y="2539242"/>
            <a:ext cx="4052455" cy="2048189"/>
          </a:xfrm>
          <a:prstGeom prst="rect">
            <a:avLst/>
          </a:prstGeom>
          <a:noFill/>
        </p:spPr>
        <p:txBody>
          <a:bodyPr wrap="square" lIns="118872" tIns="118872" rIns="914400" bIns="457200" rtlCol="0">
            <a:spAutoFit/>
          </a:bodyPr>
          <a:lstStyle/>
          <a:p>
            <a:pPr marL="171450" indent="-171450">
              <a:lnSpc>
                <a:spcPct val="150000"/>
              </a:lnSpc>
              <a:buFont typeface="Wingdings" pitchFamily="2" charset="2"/>
              <a:buChar char="ü"/>
            </a:pPr>
            <a:r>
              <a:rPr lang="en-US" sz="1300" spc="-20" dirty="0">
                <a:effectLst/>
                <a:latin typeface="Roboto Light" panose="02000000000000000000" pitchFamily="2" charset="0"/>
              </a:rPr>
              <a:t>Just Listed Neighborhood Door Hangers</a:t>
            </a:r>
          </a:p>
          <a:p>
            <a:pPr marL="171450" indent="-171450">
              <a:lnSpc>
                <a:spcPct val="150000"/>
              </a:lnSpc>
              <a:buFont typeface="Wingdings" pitchFamily="2" charset="2"/>
              <a:buChar char="ü"/>
            </a:pPr>
            <a:r>
              <a:rPr lang="en-US" sz="1300" dirty="0">
                <a:effectLst/>
                <a:latin typeface="Roboto Light" panose="02000000000000000000" pitchFamily="2" charset="0"/>
              </a:rPr>
              <a:t>Just Listed Geotargeted Postcards</a:t>
            </a:r>
          </a:p>
          <a:p>
            <a:pPr marL="171450" indent="-171450">
              <a:lnSpc>
                <a:spcPct val="150000"/>
              </a:lnSpc>
              <a:buFont typeface="Wingdings" pitchFamily="2" charset="2"/>
              <a:buChar char="ü"/>
            </a:pPr>
            <a:r>
              <a:rPr lang="en-US" sz="1300" dirty="0">
                <a:effectLst/>
                <a:latin typeface="Roboto Light" panose="02000000000000000000" pitchFamily="2" charset="0"/>
              </a:rPr>
              <a:t>Direct Mail Newsletters</a:t>
            </a:r>
          </a:p>
          <a:p>
            <a:pPr marL="171450" indent="-171450">
              <a:lnSpc>
                <a:spcPct val="150000"/>
              </a:lnSpc>
              <a:buFont typeface="Wingdings" pitchFamily="2" charset="2"/>
              <a:buChar char="ü"/>
            </a:pPr>
            <a:r>
              <a:rPr lang="en-US" sz="1300" dirty="0">
                <a:effectLst/>
                <a:latin typeface="Roboto Light" panose="02000000000000000000" pitchFamily="2" charset="0"/>
              </a:rPr>
              <a:t>Homes &amp; Land Magazine Ads</a:t>
            </a:r>
          </a:p>
          <a:p>
            <a:pPr marL="171450" indent="-171450">
              <a:lnSpc>
                <a:spcPct val="150000"/>
              </a:lnSpc>
              <a:buFont typeface="Wingdings" pitchFamily="2" charset="2"/>
              <a:buChar char="ü"/>
            </a:pPr>
            <a:r>
              <a:rPr lang="en-US" sz="1300" dirty="0">
                <a:effectLst/>
                <a:latin typeface="Roboto Light" panose="02000000000000000000" pitchFamily="2" charset="0"/>
              </a:rPr>
              <a:t>Real Estate Book Magazine Ads</a:t>
            </a:r>
          </a:p>
        </p:txBody>
      </p:sp>
      <p:sp>
        <p:nvSpPr>
          <p:cNvPr id="2" name="TextBox 1">
            <a:extLst>
              <a:ext uri="{FF2B5EF4-FFF2-40B4-BE49-F238E27FC236}">
                <a16:creationId xmlns:a16="http://schemas.microsoft.com/office/drawing/2014/main" id="{FBEE9416-7787-081C-FE36-29E24E510CCD}"/>
              </a:ext>
            </a:extLst>
          </p:cNvPr>
          <p:cNvSpPr txBox="1"/>
          <p:nvPr/>
        </p:nvSpPr>
        <p:spPr>
          <a:xfrm>
            <a:off x="0" y="5306514"/>
            <a:ext cx="7772400" cy="896399"/>
          </a:xfrm>
          <a:prstGeom prst="rect">
            <a:avLst/>
          </a:prstGeom>
          <a:noFill/>
        </p:spPr>
        <p:txBody>
          <a:bodyPr wrap="square" lIns="914400" tIns="0" rIns="914400" bIns="0" rtlCol="0">
            <a:spAutoFit/>
          </a:bodyPr>
          <a:lstStyle/>
          <a:p>
            <a:pPr>
              <a:lnSpc>
                <a:spcPct val="114000"/>
              </a:lnSpc>
            </a:pPr>
            <a:r>
              <a:rPr lang="en-US" sz="1300" dirty="0">
                <a:effectLst/>
                <a:latin typeface="Roboto Light" panose="02000000000000000000" pitchFamily="2" charset="0"/>
              </a:rPr>
              <a:t>As an agent at Coldwell Banker, we have some of the best digital, social and online strategies. I know, however, that traditional marketing, broker-to-broker networking, and relocation services can be an invaluable tool when it comes to selling your home. I also provide:</a:t>
            </a:r>
          </a:p>
        </p:txBody>
      </p:sp>
      <p:sp>
        <p:nvSpPr>
          <p:cNvPr id="14" name="TextBox 13">
            <a:extLst>
              <a:ext uri="{FF2B5EF4-FFF2-40B4-BE49-F238E27FC236}">
                <a16:creationId xmlns:a16="http://schemas.microsoft.com/office/drawing/2014/main" id="{F988C051-B8CA-FA67-8FCD-68081A90365F}"/>
              </a:ext>
            </a:extLst>
          </p:cNvPr>
          <p:cNvSpPr txBox="1"/>
          <p:nvPr/>
        </p:nvSpPr>
        <p:spPr>
          <a:xfrm>
            <a:off x="0" y="6199151"/>
            <a:ext cx="3719945" cy="1448025"/>
          </a:xfrm>
          <a:prstGeom prst="rect">
            <a:avLst/>
          </a:prstGeom>
          <a:noFill/>
        </p:spPr>
        <p:txBody>
          <a:bodyPr wrap="square" lIns="914400" tIns="118872" rIns="118872" bIns="457200" rtlCol="0">
            <a:spAutoFit/>
          </a:bodyPr>
          <a:lstStyle/>
          <a:p>
            <a:pPr marL="171450" indent="-171450">
              <a:lnSpc>
                <a:spcPct val="150000"/>
              </a:lnSpc>
              <a:buFont typeface="Wingdings" pitchFamily="2" charset="2"/>
              <a:buChar char="ü"/>
            </a:pPr>
            <a:r>
              <a:rPr lang="en-US" sz="1300" dirty="0">
                <a:effectLst/>
                <a:latin typeface="Roboto Light" panose="02000000000000000000" pitchFamily="2" charset="0"/>
              </a:rPr>
              <a:t>Open Houses</a:t>
            </a:r>
          </a:p>
          <a:p>
            <a:pPr marL="171450" indent="-171450">
              <a:lnSpc>
                <a:spcPct val="150000"/>
              </a:lnSpc>
              <a:buFont typeface="Wingdings" pitchFamily="2" charset="2"/>
              <a:buChar char="ü"/>
            </a:pPr>
            <a:r>
              <a:rPr lang="en-US" sz="1300" dirty="0">
                <a:effectLst/>
                <a:latin typeface="Roboto Light" panose="02000000000000000000" pitchFamily="2" charset="0"/>
              </a:rPr>
              <a:t>Coldwell Banker Agent Tour</a:t>
            </a:r>
          </a:p>
          <a:p>
            <a:pPr marL="171450" indent="-171450">
              <a:lnSpc>
                <a:spcPct val="150000"/>
              </a:lnSpc>
              <a:buFont typeface="Wingdings" pitchFamily="2" charset="2"/>
              <a:buChar char="ü"/>
            </a:pPr>
            <a:r>
              <a:rPr lang="en-US" sz="1300" dirty="0">
                <a:effectLst/>
                <a:latin typeface="Roboto Light" panose="02000000000000000000" pitchFamily="2" charset="0"/>
              </a:rPr>
              <a:t>Promotion to Sphere of Influence</a:t>
            </a:r>
          </a:p>
        </p:txBody>
      </p:sp>
      <p:sp>
        <p:nvSpPr>
          <p:cNvPr id="16" name="TextBox 15">
            <a:extLst>
              <a:ext uri="{FF2B5EF4-FFF2-40B4-BE49-F238E27FC236}">
                <a16:creationId xmlns:a16="http://schemas.microsoft.com/office/drawing/2014/main" id="{FBEE3391-441E-6285-3AFC-4F962EA516FB}"/>
              </a:ext>
            </a:extLst>
          </p:cNvPr>
          <p:cNvSpPr txBox="1"/>
          <p:nvPr/>
        </p:nvSpPr>
        <p:spPr>
          <a:xfrm>
            <a:off x="3719945" y="6199151"/>
            <a:ext cx="4052455" cy="1448025"/>
          </a:xfrm>
          <a:prstGeom prst="rect">
            <a:avLst/>
          </a:prstGeom>
          <a:noFill/>
        </p:spPr>
        <p:txBody>
          <a:bodyPr wrap="square" lIns="118872" tIns="118872" rIns="914400" bIns="457200" rtlCol="0">
            <a:spAutoFit/>
          </a:bodyPr>
          <a:lstStyle/>
          <a:p>
            <a:pPr marL="171450" indent="-171450">
              <a:lnSpc>
                <a:spcPct val="150000"/>
              </a:lnSpc>
              <a:buFont typeface="Wingdings" pitchFamily="2" charset="2"/>
              <a:buChar char="ü"/>
            </a:pPr>
            <a:r>
              <a:rPr lang="en-US" sz="1300" spc="-20" dirty="0">
                <a:effectLst/>
                <a:latin typeface="Roboto Light" panose="02000000000000000000" pitchFamily="2" charset="0"/>
              </a:rPr>
              <a:t>Broker’s Opens</a:t>
            </a:r>
          </a:p>
          <a:p>
            <a:pPr marL="171450" indent="-171450">
              <a:lnSpc>
                <a:spcPct val="150000"/>
              </a:lnSpc>
              <a:buFont typeface="Wingdings" pitchFamily="2" charset="2"/>
              <a:buChar char="ü"/>
            </a:pPr>
            <a:r>
              <a:rPr lang="en-US" sz="1300" spc="-20" dirty="0">
                <a:effectLst/>
                <a:latin typeface="Roboto Light" panose="02000000000000000000" pitchFamily="2" charset="0"/>
              </a:rPr>
              <a:t>Relocation Services</a:t>
            </a:r>
          </a:p>
          <a:p>
            <a:pPr marL="171450" indent="-171450">
              <a:lnSpc>
                <a:spcPct val="150000"/>
              </a:lnSpc>
              <a:buFont typeface="Wingdings" pitchFamily="2" charset="2"/>
              <a:buChar char="ü"/>
            </a:pPr>
            <a:r>
              <a:rPr lang="en-US" sz="1300" spc="-20" dirty="0">
                <a:effectLst/>
                <a:latin typeface="Roboto Light" panose="02000000000000000000" pitchFamily="2" charset="0"/>
              </a:rPr>
              <a:t>USAA Real Estate Reward Networks</a:t>
            </a:r>
            <a:endParaRPr lang="en-US" sz="1300" dirty="0">
              <a:effectLst/>
              <a:latin typeface="Roboto Light" panose="02000000000000000000" pitchFamily="2" charset="0"/>
            </a:endParaRPr>
          </a:p>
        </p:txBody>
      </p:sp>
      <p:pic>
        <p:nvPicPr>
          <p:cNvPr id="21" name="Picture 20">
            <a:extLst>
              <a:ext uri="{FF2B5EF4-FFF2-40B4-BE49-F238E27FC236}">
                <a16:creationId xmlns:a16="http://schemas.microsoft.com/office/drawing/2014/main" id="{4B15F886-3798-F139-7287-E8BED1AD1552}"/>
              </a:ext>
            </a:extLst>
          </p:cNvPr>
          <p:cNvPicPr>
            <a:picLocks noChangeAspect="1"/>
          </p:cNvPicPr>
          <p:nvPr/>
        </p:nvPicPr>
        <p:blipFill rotWithShape="1">
          <a:blip r:embed="rId3"/>
          <a:srcRect t="29302" b="21905"/>
          <a:stretch/>
        </p:blipFill>
        <p:spPr>
          <a:xfrm>
            <a:off x="0" y="7647176"/>
            <a:ext cx="7772400" cy="2411224"/>
          </a:xfrm>
          <a:prstGeom prst="rect">
            <a:avLst/>
          </a:prstGeom>
        </p:spPr>
      </p:pic>
    </p:spTree>
    <p:extLst>
      <p:ext uri="{BB962C8B-B14F-4D97-AF65-F5344CB8AC3E}">
        <p14:creationId xmlns:p14="http://schemas.microsoft.com/office/powerpoint/2010/main" val="3995916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4CEC24-B74D-AC10-70A1-C521ED3041ED}"/>
              </a:ext>
            </a:extLst>
          </p:cNvPr>
          <p:cNvSpPr txBox="1"/>
          <p:nvPr/>
        </p:nvSpPr>
        <p:spPr>
          <a:xfrm>
            <a:off x="0" y="8770"/>
            <a:ext cx="7772400" cy="1908215"/>
          </a:xfrm>
          <a:prstGeom prst="rect">
            <a:avLst/>
          </a:prstGeom>
          <a:noFill/>
        </p:spPr>
        <p:txBody>
          <a:bodyPr wrap="square" lIns="685800" tIns="685800" rIns="685800" bIns="228600" rtlCol="0">
            <a:spAutoFit/>
          </a:bodyPr>
          <a:lstStyle/>
          <a:p>
            <a:r>
              <a:rPr lang="en-US" sz="3200" b="1" dirty="0">
                <a:solidFill>
                  <a:srgbClr val="012169"/>
                </a:solidFill>
                <a:latin typeface="Roboto Black" panose="02000000000000000000" pitchFamily="2" charset="0"/>
                <a:ea typeface="Roboto Black" panose="02000000000000000000" pitchFamily="2" charset="0"/>
                <a:cs typeface="Roboto Black" panose="02000000000000000000" pitchFamily="2" charset="0"/>
              </a:rPr>
              <a:t>24 WEEK </a:t>
            </a:r>
            <a:br>
              <a:rPr lang="en-US" sz="3200" dirty="0">
                <a:solidFill>
                  <a:srgbClr val="012169"/>
                </a:solidFill>
                <a:latin typeface="Roboto Light" panose="02000000000000000000" pitchFamily="2" charset="0"/>
                <a:ea typeface="Roboto Light" panose="02000000000000000000" pitchFamily="2" charset="0"/>
                <a:cs typeface="Roboto Light" panose="02000000000000000000" pitchFamily="2" charset="0"/>
              </a:rPr>
            </a:br>
            <a:r>
              <a:rPr lang="en-US" sz="3200" dirty="0">
                <a:solidFill>
                  <a:srgbClr val="012169"/>
                </a:solidFill>
                <a:latin typeface="Roboto Light" panose="02000000000000000000" pitchFamily="2" charset="0"/>
                <a:ea typeface="Roboto Light" panose="02000000000000000000" pitchFamily="2" charset="0"/>
                <a:cs typeface="Roboto Light" panose="02000000000000000000" pitchFamily="2" charset="0"/>
              </a:rPr>
              <a:t>LISTING MARKETING PLAN</a:t>
            </a:r>
          </a:p>
        </p:txBody>
      </p:sp>
      <p:sp>
        <p:nvSpPr>
          <p:cNvPr id="3" name="TextBox 2">
            <a:extLst>
              <a:ext uri="{FF2B5EF4-FFF2-40B4-BE49-F238E27FC236}">
                <a16:creationId xmlns:a16="http://schemas.microsoft.com/office/drawing/2014/main" id="{DCE12E6F-1933-306A-A94B-FBC35245DE97}"/>
              </a:ext>
            </a:extLst>
          </p:cNvPr>
          <p:cNvSpPr txBox="1"/>
          <p:nvPr/>
        </p:nvSpPr>
        <p:spPr>
          <a:xfrm>
            <a:off x="0" y="1916985"/>
            <a:ext cx="7772400" cy="535531"/>
          </a:xfrm>
          <a:prstGeom prst="rect">
            <a:avLst/>
          </a:prstGeom>
          <a:solidFill>
            <a:schemeClr val="bg1">
              <a:lumMod val="85000"/>
            </a:schemeClr>
          </a:solidFill>
        </p:spPr>
        <p:txBody>
          <a:bodyPr wrap="square" lIns="685800" tIns="0" rIns="685800" bIns="0" rtlCol="0" anchor="ctr" anchorCtr="0">
            <a:noAutofit/>
          </a:bodyPr>
          <a:lstStyle/>
          <a:p>
            <a:r>
              <a:rPr lang="en-US" sz="1200" b="1" dirty="0">
                <a:latin typeface="Roboto" panose="02000000000000000000" pitchFamily="2" charset="0"/>
                <a:ea typeface="Roboto" panose="02000000000000000000" pitchFamily="2" charset="0"/>
                <a:cs typeface="Roboto" panose="02000000000000000000" pitchFamily="2" charset="0"/>
              </a:rPr>
              <a:t>SUBJECT PROPERTY:</a:t>
            </a:r>
          </a:p>
        </p:txBody>
      </p:sp>
      <p:sp>
        <p:nvSpPr>
          <p:cNvPr id="5" name="TextBox 4">
            <a:extLst>
              <a:ext uri="{FF2B5EF4-FFF2-40B4-BE49-F238E27FC236}">
                <a16:creationId xmlns:a16="http://schemas.microsoft.com/office/drawing/2014/main" id="{4D22F62B-034C-9F1C-1FF9-813F9223A0D1}"/>
              </a:ext>
            </a:extLst>
          </p:cNvPr>
          <p:cNvSpPr txBox="1"/>
          <p:nvPr/>
        </p:nvSpPr>
        <p:spPr>
          <a:xfrm>
            <a:off x="0" y="2452515"/>
            <a:ext cx="7772399" cy="517065"/>
          </a:xfrm>
          <a:prstGeom prst="rect">
            <a:avLst/>
          </a:prstGeom>
          <a:solidFill>
            <a:srgbClr val="012169"/>
          </a:solidFill>
        </p:spPr>
        <p:txBody>
          <a:bodyPr wrap="square" lIns="685800" tIns="118872" rIns="685800" bIns="118872" rtlCol="0">
            <a:spAutoFit/>
          </a:bodyPr>
          <a:lstStyle/>
          <a:p>
            <a:r>
              <a:rPr lang="en-US"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WEEKS ONE THROUGH THREE</a:t>
            </a:r>
          </a:p>
        </p:txBody>
      </p:sp>
      <p:sp>
        <p:nvSpPr>
          <p:cNvPr id="6" name="TextBox 5">
            <a:extLst>
              <a:ext uri="{FF2B5EF4-FFF2-40B4-BE49-F238E27FC236}">
                <a16:creationId xmlns:a16="http://schemas.microsoft.com/office/drawing/2014/main" id="{003EF3FE-3530-00DC-62F7-C2665FDE3121}"/>
              </a:ext>
            </a:extLst>
          </p:cNvPr>
          <p:cNvSpPr txBox="1"/>
          <p:nvPr/>
        </p:nvSpPr>
        <p:spPr>
          <a:xfrm>
            <a:off x="0" y="2987482"/>
            <a:ext cx="7772399" cy="4328364"/>
          </a:xfrm>
          <a:prstGeom prst="rect">
            <a:avLst/>
          </a:prstGeom>
          <a:noFill/>
        </p:spPr>
        <p:txBody>
          <a:bodyPr wrap="square" lIns="685800" tIns="118872" rIns="685800" bIns="118872" rtlCol="0">
            <a:spAutoFit/>
          </a:bodyPr>
          <a:lstStyle/>
          <a:p>
            <a:pPr marL="171450" indent="-171450">
              <a:spcAft>
                <a:spcPts val="400"/>
              </a:spcAft>
              <a:buFont typeface="Wingdings" pitchFamily="2" charset="2"/>
              <a:buChar char="q"/>
            </a:pPr>
            <a:r>
              <a:rPr lang="en-US" sz="1100" dirty="0">
                <a:effectLst/>
                <a:latin typeface="Roboto Light" panose="02000000000000000000" pitchFamily="2" charset="0"/>
              </a:rPr>
              <a:t>*Install Yard sign and name rider</a:t>
            </a:r>
          </a:p>
          <a:p>
            <a:pPr marL="171450" indent="-171450">
              <a:spcAft>
                <a:spcPts val="400"/>
              </a:spcAft>
              <a:buFont typeface="Wingdings" pitchFamily="2" charset="2"/>
              <a:buChar char="q"/>
            </a:pPr>
            <a:r>
              <a:rPr lang="en-US" sz="1100" dirty="0">
                <a:effectLst/>
                <a:latin typeface="Roboto Light" panose="02000000000000000000" pitchFamily="2" charset="0"/>
              </a:rPr>
              <a:t>*Install lock box with keys to property</a:t>
            </a:r>
          </a:p>
          <a:p>
            <a:pPr marL="171450" indent="-171450">
              <a:spcAft>
                <a:spcPts val="400"/>
              </a:spcAft>
              <a:buFont typeface="Wingdings" pitchFamily="2" charset="2"/>
              <a:buChar char="q"/>
            </a:pPr>
            <a:r>
              <a:rPr lang="en-US" sz="1100" dirty="0">
                <a:effectLst/>
                <a:latin typeface="Roboto Light" panose="02000000000000000000" pitchFamily="2" charset="0"/>
              </a:rPr>
              <a:t>*Just Listed Postcards and Flyer Creation (office support provided)</a:t>
            </a:r>
          </a:p>
          <a:p>
            <a:pPr marL="171450" indent="-171450">
              <a:spcAft>
                <a:spcPts val="400"/>
              </a:spcAft>
              <a:buFont typeface="Wingdings" pitchFamily="2" charset="2"/>
              <a:buChar char="q"/>
            </a:pPr>
            <a:r>
              <a:rPr lang="en-US" sz="1100" dirty="0">
                <a:effectLst/>
                <a:latin typeface="Roboto Light" panose="02000000000000000000" pitchFamily="2" charset="0"/>
              </a:rPr>
              <a:t>*PACMLS information to appropriate key offices/agents in market area</a:t>
            </a:r>
          </a:p>
          <a:p>
            <a:pPr marL="171450" indent="-171450">
              <a:spcAft>
                <a:spcPts val="400"/>
              </a:spcAft>
              <a:buFont typeface="Wingdings" pitchFamily="2" charset="2"/>
              <a:buChar char="q"/>
            </a:pPr>
            <a:r>
              <a:rPr lang="en-US" sz="1100" dirty="0">
                <a:effectLst/>
                <a:latin typeface="Roboto Light" panose="02000000000000000000" pitchFamily="2" charset="0"/>
              </a:rPr>
              <a:t>*Schedule initial Brokers Open</a:t>
            </a:r>
          </a:p>
          <a:p>
            <a:pPr marL="171450" indent="-171450">
              <a:spcAft>
                <a:spcPts val="400"/>
              </a:spcAft>
              <a:buFont typeface="Wingdings" pitchFamily="2" charset="2"/>
              <a:buChar char="q"/>
            </a:pPr>
            <a:r>
              <a:rPr lang="en-US" sz="1100" dirty="0">
                <a:effectLst/>
                <a:latin typeface="Roboto Light" panose="02000000000000000000" pitchFamily="2" charset="0"/>
              </a:rPr>
              <a:t>*Provide PACMLS info on any new comps to seller (listed or sold)</a:t>
            </a:r>
          </a:p>
          <a:p>
            <a:pPr marL="171450" indent="-171450">
              <a:spcAft>
                <a:spcPts val="400"/>
              </a:spcAft>
              <a:buFont typeface="Wingdings" pitchFamily="2" charset="2"/>
              <a:buChar char="q"/>
            </a:pPr>
            <a:r>
              <a:rPr lang="en-US" sz="1100" dirty="0">
                <a:effectLst/>
                <a:latin typeface="Roboto Light" panose="02000000000000000000" pitchFamily="2" charset="0"/>
              </a:rPr>
              <a:t>*Introduce and share weekly Demand/Market Activity Report (This report is new actives, homes that have went pending and sold)</a:t>
            </a:r>
          </a:p>
          <a:p>
            <a:pPr marL="171450" indent="-171450">
              <a:spcAft>
                <a:spcPts val="400"/>
              </a:spcAft>
              <a:buFont typeface="Wingdings" pitchFamily="2" charset="2"/>
              <a:buChar char="q"/>
            </a:pPr>
            <a:r>
              <a:rPr lang="en-US" sz="1100" dirty="0">
                <a:effectLst/>
                <a:latin typeface="Roboto Light" panose="02000000000000000000" pitchFamily="2" charset="0"/>
              </a:rPr>
              <a:t>*Create property photography</a:t>
            </a:r>
          </a:p>
          <a:p>
            <a:pPr marL="171450" indent="-171450">
              <a:spcAft>
                <a:spcPts val="400"/>
              </a:spcAft>
              <a:buFont typeface="Wingdings" pitchFamily="2" charset="2"/>
              <a:buChar char="q"/>
            </a:pPr>
            <a:r>
              <a:rPr lang="en-US" sz="1100" dirty="0">
                <a:effectLst/>
                <a:latin typeface="Roboto Light" panose="02000000000000000000" pitchFamily="2" charset="0"/>
              </a:rPr>
              <a:t>*Create property information flyers or brochures</a:t>
            </a:r>
          </a:p>
          <a:p>
            <a:pPr marL="171450" indent="-171450">
              <a:spcAft>
                <a:spcPts val="400"/>
              </a:spcAft>
              <a:buFont typeface="Wingdings" pitchFamily="2" charset="2"/>
              <a:buChar char="q"/>
            </a:pPr>
            <a:r>
              <a:rPr lang="en-US" sz="1100" dirty="0">
                <a:effectLst/>
                <a:latin typeface="Roboto Light" panose="02000000000000000000" pitchFamily="2" charset="0"/>
              </a:rPr>
              <a:t>*Open and obtain preliminary title </a:t>
            </a:r>
          </a:p>
          <a:p>
            <a:pPr marL="171450" indent="-171450">
              <a:spcAft>
                <a:spcPts val="400"/>
              </a:spcAft>
              <a:buFont typeface="Wingdings" pitchFamily="2" charset="2"/>
              <a:buChar char="q"/>
            </a:pPr>
            <a:r>
              <a:rPr lang="en-US" sz="1100" dirty="0">
                <a:effectLst/>
                <a:latin typeface="Roboto Light" panose="02000000000000000000" pitchFamily="2" charset="0"/>
              </a:rPr>
              <a:t>*Schedule Communication and accountability appointment with Seller</a:t>
            </a:r>
          </a:p>
          <a:p>
            <a:pPr marL="171450" indent="-171450">
              <a:spcAft>
                <a:spcPts val="400"/>
              </a:spcAft>
              <a:buFont typeface="Wingdings" pitchFamily="2" charset="2"/>
              <a:buChar char="q"/>
            </a:pPr>
            <a:r>
              <a:rPr lang="en-US" sz="1100" dirty="0">
                <a:effectLst/>
                <a:latin typeface="Roboto Light" panose="02000000000000000000" pitchFamily="2" charset="0"/>
              </a:rPr>
              <a:t>*Stage listing if needed</a:t>
            </a:r>
          </a:p>
          <a:p>
            <a:pPr marL="171450" indent="-171450">
              <a:spcAft>
                <a:spcPts val="400"/>
              </a:spcAft>
              <a:buFont typeface="Wingdings" pitchFamily="2" charset="2"/>
              <a:buChar char="q"/>
            </a:pPr>
            <a:r>
              <a:rPr lang="en-US" sz="1100" dirty="0">
                <a:effectLst/>
                <a:latin typeface="Roboto Light" panose="02000000000000000000" pitchFamily="2" charset="0"/>
              </a:rPr>
              <a:t>*Create feature cards (if appropriate)</a:t>
            </a:r>
          </a:p>
          <a:p>
            <a:pPr marL="171450" indent="-171450">
              <a:spcAft>
                <a:spcPts val="400"/>
              </a:spcAft>
              <a:buFont typeface="Wingdings" pitchFamily="2" charset="2"/>
              <a:buChar char="q"/>
            </a:pPr>
            <a:r>
              <a:rPr lang="en-US" sz="1100" dirty="0">
                <a:effectLst/>
                <a:latin typeface="Roboto Light" panose="02000000000000000000" pitchFamily="2" charset="0"/>
              </a:rPr>
              <a:t>*Schedule Initial Public Open House, Use the Perfect Open House Approach</a:t>
            </a:r>
          </a:p>
          <a:p>
            <a:pPr marL="171450" indent="-171450">
              <a:spcAft>
                <a:spcPts val="400"/>
              </a:spcAft>
              <a:buFont typeface="Wingdings" pitchFamily="2" charset="2"/>
              <a:buChar char="q"/>
            </a:pPr>
            <a:r>
              <a:rPr lang="en-US" sz="1100" dirty="0">
                <a:effectLst/>
                <a:latin typeface="Roboto Light" panose="02000000000000000000" pitchFamily="2" charset="0"/>
              </a:rPr>
              <a:t>*Informational flyer/brochure to key agents in market area</a:t>
            </a:r>
          </a:p>
          <a:p>
            <a:pPr marL="171450" indent="-171450">
              <a:spcAft>
                <a:spcPts val="400"/>
              </a:spcAft>
              <a:buFont typeface="Wingdings" pitchFamily="2" charset="2"/>
              <a:buChar char="q"/>
            </a:pPr>
            <a:r>
              <a:rPr lang="en-US" sz="1100" dirty="0">
                <a:effectLst/>
                <a:latin typeface="Roboto Light" panose="02000000000000000000" pitchFamily="2" charset="0"/>
              </a:rPr>
              <a:t>*Initial newspaper/periodical ads written and placed if indicated</a:t>
            </a:r>
          </a:p>
          <a:p>
            <a:pPr marL="171450" indent="-171450">
              <a:spcAft>
                <a:spcPts val="400"/>
              </a:spcAft>
              <a:buFont typeface="Wingdings" pitchFamily="2" charset="2"/>
              <a:buChar char="q"/>
            </a:pPr>
            <a:r>
              <a:rPr lang="en-US" sz="1100" dirty="0">
                <a:effectLst/>
                <a:latin typeface="Roboto Light" panose="02000000000000000000" pitchFamily="2" charset="0"/>
              </a:rPr>
              <a:t>*Contact a lender for informational loan flyers</a:t>
            </a:r>
          </a:p>
          <a:p>
            <a:pPr marL="171450" indent="-171450">
              <a:spcAft>
                <a:spcPts val="400"/>
              </a:spcAft>
              <a:buFont typeface="Wingdings" pitchFamily="2" charset="2"/>
              <a:buChar char="q"/>
            </a:pPr>
            <a:r>
              <a:rPr lang="en-US" sz="1100" dirty="0">
                <a:effectLst/>
                <a:latin typeface="Roboto Light" panose="02000000000000000000" pitchFamily="2" charset="0"/>
              </a:rPr>
              <a:t>*Check uploads to all appropriate Internet sites</a:t>
            </a:r>
          </a:p>
        </p:txBody>
      </p:sp>
      <p:sp>
        <p:nvSpPr>
          <p:cNvPr id="7" name="TextBox 6">
            <a:extLst>
              <a:ext uri="{FF2B5EF4-FFF2-40B4-BE49-F238E27FC236}">
                <a16:creationId xmlns:a16="http://schemas.microsoft.com/office/drawing/2014/main" id="{D8164E35-0D20-F077-A48A-974C39C51987}"/>
              </a:ext>
            </a:extLst>
          </p:cNvPr>
          <p:cNvSpPr txBox="1"/>
          <p:nvPr/>
        </p:nvSpPr>
        <p:spPr>
          <a:xfrm>
            <a:off x="5705341" y="2987482"/>
            <a:ext cx="2067058" cy="193899"/>
          </a:xfrm>
          <a:prstGeom prst="rect">
            <a:avLst/>
          </a:prstGeom>
          <a:noFill/>
        </p:spPr>
        <p:txBody>
          <a:bodyPr wrap="square" lIns="0" tIns="54864" rIns="685800" bIns="0" rtlCol="0">
            <a:spAutoFit/>
          </a:bodyPr>
          <a:lstStyle/>
          <a:p>
            <a:pPr algn="r"/>
            <a:r>
              <a:rPr lang="en-US" sz="900" dirty="0">
                <a:latin typeface="Roboto Condensed" panose="02000000000000000000" pitchFamily="2" charset="0"/>
                <a:ea typeface="Roboto Condensed" panose="02000000000000000000" pitchFamily="2" charset="0"/>
                <a:cs typeface="Roboto Condensed" panose="02000000000000000000" pitchFamily="2" charset="0"/>
              </a:rPr>
              <a:t>*indicates a first-time activity</a:t>
            </a:r>
          </a:p>
        </p:txBody>
      </p:sp>
      <p:sp>
        <p:nvSpPr>
          <p:cNvPr id="8" name="TextBox 7">
            <a:extLst>
              <a:ext uri="{FF2B5EF4-FFF2-40B4-BE49-F238E27FC236}">
                <a16:creationId xmlns:a16="http://schemas.microsoft.com/office/drawing/2014/main" id="{E830828E-0BE2-408F-0B83-038FA674330F}"/>
              </a:ext>
            </a:extLst>
          </p:cNvPr>
          <p:cNvSpPr txBox="1"/>
          <p:nvPr/>
        </p:nvSpPr>
        <p:spPr>
          <a:xfrm>
            <a:off x="629652" y="7348941"/>
            <a:ext cx="3583361" cy="455509"/>
          </a:xfrm>
          <a:prstGeom prst="rect">
            <a:avLst/>
          </a:prstGeom>
          <a:solidFill>
            <a:srgbClr val="012169"/>
          </a:solidFill>
        </p:spPr>
        <p:txBody>
          <a:bodyPr wrap="square" lIns="118872" tIns="118872" rIns="118872" bIns="118872" rtlCol="0">
            <a:spAutoFit/>
          </a:bodyPr>
          <a:lstStyle/>
          <a:p>
            <a:r>
              <a:rPr lang="en-US" sz="1400" b="1" dirty="0">
                <a:solidFill>
                  <a:schemeClr val="bg1"/>
                </a:solidFill>
                <a:latin typeface="Roboto" panose="02000000000000000000" pitchFamily="2" charset="0"/>
                <a:ea typeface="Roboto" panose="02000000000000000000" pitchFamily="2" charset="0"/>
                <a:cs typeface="Roboto" panose="02000000000000000000" pitchFamily="2" charset="0"/>
              </a:rPr>
              <a:t>Weekly Communication to the Sellers</a:t>
            </a:r>
          </a:p>
        </p:txBody>
      </p:sp>
      <p:sp>
        <p:nvSpPr>
          <p:cNvPr id="9" name="TextBox 8">
            <a:extLst>
              <a:ext uri="{FF2B5EF4-FFF2-40B4-BE49-F238E27FC236}">
                <a16:creationId xmlns:a16="http://schemas.microsoft.com/office/drawing/2014/main" id="{DFBD3259-8889-D41A-D750-12D332D09DE0}"/>
              </a:ext>
            </a:extLst>
          </p:cNvPr>
          <p:cNvSpPr txBox="1"/>
          <p:nvPr/>
        </p:nvSpPr>
        <p:spPr>
          <a:xfrm>
            <a:off x="629651" y="7804450"/>
            <a:ext cx="3583362" cy="1681486"/>
          </a:xfrm>
          <a:prstGeom prst="rect">
            <a:avLst/>
          </a:prstGeom>
          <a:solidFill>
            <a:schemeClr val="bg1">
              <a:lumMod val="85000"/>
            </a:schemeClr>
          </a:solidFill>
        </p:spPr>
        <p:txBody>
          <a:bodyPr wrap="square" lIns="118872" tIns="118872" rIns="118872" bIns="118872" rtlCol="0">
            <a:spAutoFit/>
          </a:bodyPr>
          <a:lstStyle/>
          <a:p>
            <a:pPr marL="228600" indent="-228600">
              <a:spcAft>
                <a:spcPts val="400"/>
              </a:spcAft>
              <a:buFont typeface="+mj-lt"/>
              <a:buAutoNum type="arabicPeriod"/>
            </a:pPr>
            <a:r>
              <a:rPr lang="en-US" sz="1100" dirty="0">
                <a:effectLst/>
                <a:latin typeface="Roboto Light" panose="02000000000000000000" pitchFamily="2" charset="0"/>
              </a:rPr>
              <a:t>Feedback from all showings</a:t>
            </a:r>
          </a:p>
          <a:p>
            <a:pPr marL="228600" indent="-228600">
              <a:spcAft>
                <a:spcPts val="400"/>
              </a:spcAft>
              <a:buFont typeface="+mj-lt"/>
              <a:buAutoNum type="arabicPeriod"/>
            </a:pPr>
            <a:r>
              <a:rPr lang="en-US" sz="1100" dirty="0">
                <a:effectLst/>
                <a:latin typeface="Roboto Light" panose="02000000000000000000" pitchFamily="2" charset="0"/>
              </a:rPr>
              <a:t>Updates on the marketing you are doing each week</a:t>
            </a:r>
          </a:p>
          <a:p>
            <a:pPr marL="228600" indent="-228600">
              <a:spcAft>
                <a:spcPts val="400"/>
              </a:spcAft>
              <a:buFont typeface="+mj-lt"/>
              <a:buAutoNum type="arabicPeriod"/>
            </a:pPr>
            <a:r>
              <a:rPr lang="en-US" sz="1100" dirty="0">
                <a:effectLst/>
                <a:latin typeface="Roboto Light" panose="02000000000000000000" pitchFamily="2" charset="0"/>
              </a:rPr>
              <a:t>Current Active properties</a:t>
            </a:r>
          </a:p>
          <a:p>
            <a:pPr marL="228600" indent="-228600">
              <a:spcAft>
                <a:spcPts val="400"/>
              </a:spcAft>
              <a:buFont typeface="+mj-lt"/>
              <a:buAutoNum type="arabicPeriod"/>
            </a:pPr>
            <a:r>
              <a:rPr lang="en-US" sz="1100" dirty="0">
                <a:effectLst/>
                <a:latin typeface="Roboto Light" panose="02000000000000000000" pitchFamily="2" charset="0"/>
              </a:rPr>
              <a:t>Properties that were active when you listed but are now under contract</a:t>
            </a:r>
          </a:p>
          <a:p>
            <a:pPr marL="228600" indent="-228600">
              <a:spcAft>
                <a:spcPts val="400"/>
              </a:spcAft>
              <a:buFont typeface="+mj-lt"/>
              <a:buAutoNum type="arabicPeriod"/>
            </a:pPr>
            <a:r>
              <a:rPr lang="en-US" sz="1100" dirty="0">
                <a:effectLst/>
                <a:latin typeface="Roboto Light" panose="02000000000000000000" pitchFamily="2" charset="0"/>
              </a:rPr>
              <a:t>Properties that sold since you did your CMA</a:t>
            </a:r>
          </a:p>
          <a:p>
            <a:pPr marL="228600" indent="-228600">
              <a:spcAft>
                <a:spcPts val="400"/>
              </a:spcAft>
              <a:buFont typeface="+mj-lt"/>
              <a:buAutoNum type="arabicPeriod"/>
            </a:pPr>
            <a:r>
              <a:rPr lang="en-US" sz="1100" dirty="0">
                <a:effectLst/>
                <a:latin typeface="Roboto Light" panose="02000000000000000000" pitchFamily="2" charset="0"/>
              </a:rPr>
              <a:t>How many showings have we had so far? </a:t>
            </a:r>
          </a:p>
        </p:txBody>
      </p:sp>
      <p:sp>
        <p:nvSpPr>
          <p:cNvPr id="4" name="TextBox 3">
            <a:extLst>
              <a:ext uri="{FF2B5EF4-FFF2-40B4-BE49-F238E27FC236}">
                <a16:creationId xmlns:a16="http://schemas.microsoft.com/office/drawing/2014/main" id="{6392A3EA-DDF5-2E1A-4E89-9C53302B2F8B}"/>
              </a:ext>
            </a:extLst>
          </p:cNvPr>
          <p:cNvSpPr txBox="1"/>
          <p:nvPr/>
        </p:nvSpPr>
        <p:spPr>
          <a:xfrm>
            <a:off x="4213014" y="7990225"/>
            <a:ext cx="3559386" cy="1997470"/>
          </a:xfrm>
          <a:prstGeom prst="rect">
            <a:avLst/>
          </a:prstGeom>
          <a:noFill/>
        </p:spPr>
        <p:txBody>
          <a:bodyPr wrap="square" lIns="228600" tIns="118872" rIns="685800" bIns="685800" rtlCol="0">
            <a:spAutoFit/>
          </a:bodyPr>
          <a:lstStyle/>
          <a:p>
            <a:pPr>
              <a:spcAft>
                <a:spcPts val="400"/>
              </a:spcAft>
            </a:pPr>
            <a:r>
              <a:rPr lang="en-US" sz="1100" dirty="0">
                <a:effectLst/>
                <a:latin typeface="Roboto Light" panose="02000000000000000000" pitchFamily="2" charset="0"/>
              </a:rPr>
              <a:t>The main purpose of committing to a weekly plan is to keep the seller informed of the activity in the market and to show the value you provide as an agent. By using this approach, a potential price reduction conversation becomes very natural and is well received by your client.</a:t>
            </a:r>
          </a:p>
        </p:txBody>
      </p:sp>
      <p:pic>
        <p:nvPicPr>
          <p:cNvPr id="10" name="Graphic 2" descr="Daily Calendar">
            <a:extLst>
              <a:ext uri="{FF2B5EF4-FFF2-40B4-BE49-F238E27FC236}">
                <a16:creationId xmlns:a16="http://schemas.microsoft.com/office/drawing/2014/main" id="{7DA9A884-B9DD-89B5-73C2-B968F7B980A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70294" y="7342452"/>
            <a:ext cx="692491" cy="692491"/>
          </a:xfrm>
          <a:prstGeom prst="rect">
            <a:avLst/>
          </a:prstGeom>
        </p:spPr>
      </p:pic>
      <p:pic>
        <p:nvPicPr>
          <p:cNvPr id="11" name="Graphic 10" descr="Renovation (House With Sparkles) with solid fill">
            <a:extLst>
              <a:ext uri="{FF2B5EF4-FFF2-40B4-BE49-F238E27FC236}">
                <a16:creationId xmlns:a16="http://schemas.microsoft.com/office/drawing/2014/main" id="{CED2BB14-70B1-4C68-4D63-A2D0A8FD33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33458" y="7363429"/>
            <a:ext cx="607843" cy="607843"/>
          </a:xfrm>
          <a:prstGeom prst="rect">
            <a:avLst/>
          </a:prstGeom>
        </p:spPr>
      </p:pic>
    </p:spTree>
    <p:extLst>
      <p:ext uri="{BB962C8B-B14F-4D97-AF65-F5344CB8AC3E}">
        <p14:creationId xmlns:p14="http://schemas.microsoft.com/office/powerpoint/2010/main" val="2565264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22F62B-034C-9F1C-1FF9-813F9223A0D1}"/>
              </a:ext>
            </a:extLst>
          </p:cNvPr>
          <p:cNvSpPr txBox="1"/>
          <p:nvPr/>
        </p:nvSpPr>
        <p:spPr>
          <a:xfrm>
            <a:off x="0" y="457200"/>
            <a:ext cx="7772399" cy="517065"/>
          </a:xfrm>
          <a:prstGeom prst="rect">
            <a:avLst/>
          </a:prstGeom>
          <a:solidFill>
            <a:schemeClr val="accent5">
              <a:lumMod val="50000"/>
            </a:schemeClr>
          </a:solidFill>
        </p:spPr>
        <p:txBody>
          <a:bodyPr wrap="square" lIns="685800" tIns="118872" rIns="685800" bIns="118872" rtlCol="0">
            <a:spAutoFit/>
          </a:bodyPr>
          <a:lstStyle/>
          <a:p>
            <a:r>
              <a:rPr lang="en-US"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WEEKS TWO THROUGH FOUR</a:t>
            </a:r>
          </a:p>
        </p:txBody>
      </p:sp>
      <p:sp>
        <p:nvSpPr>
          <p:cNvPr id="6" name="TextBox 5">
            <a:extLst>
              <a:ext uri="{FF2B5EF4-FFF2-40B4-BE49-F238E27FC236}">
                <a16:creationId xmlns:a16="http://schemas.microsoft.com/office/drawing/2014/main" id="{003EF3FE-3530-00DC-62F7-C2665FDE3121}"/>
              </a:ext>
            </a:extLst>
          </p:cNvPr>
          <p:cNvSpPr txBox="1"/>
          <p:nvPr/>
        </p:nvSpPr>
        <p:spPr>
          <a:xfrm>
            <a:off x="-2" y="974265"/>
            <a:ext cx="4864101" cy="2173928"/>
          </a:xfrm>
          <a:prstGeom prst="rect">
            <a:avLst/>
          </a:prstGeom>
          <a:noFill/>
        </p:spPr>
        <p:txBody>
          <a:bodyPr wrap="square" lIns="685800" tIns="118872" rIns="118872" bIns="118872" rtlCol="0">
            <a:spAutoFit/>
          </a:bodyPr>
          <a:lstStyle/>
          <a:p>
            <a:pPr marL="171450" indent="-171450">
              <a:spcAft>
                <a:spcPts val="400"/>
              </a:spcAft>
              <a:buFont typeface="Wingdings" pitchFamily="2" charset="2"/>
              <a:buChar char="q"/>
            </a:pPr>
            <a:r>
              <a:rPr lang="en-US" sz="1100" dirty="0">
                <a:effectLst/>
                <a:latin typeface="Roboto Light" panose="02000000000000000000" pitchFamily="2" charset="0"/>
              </a:rPr>
              <a:t>*Install Yard sign and name rider</a:t>
            </a:r>
          </a:p>
          <a:p>
            <a:pPr marL="171450" indent="-171450">
              <a:spcAft>
                <a:spcPts val="400"/>
              </a:spcAft>
              <a:buFont typeface="Wingdings" pitchFamily="2" charset="2"/>
              <a:buChar char="q"/>
            </a:pPr>
            <a:r>
              <a:rPr lang="en-US" sz="1100" dirty="0">
                <a:effectLst/>
                <a:latin typeface="Roboto Light" panose="02000000000000000000" pitchFamily="2" charset="0"/>
              </a:rPr>
              <a:t>*Schedule Perfect Open House </a:t>
            </a:r>
          </a:p>
          <a:p>
            <a:pPr marL="171450" indent="-171450">
              <a:spcAft>
                <a:spcPts val="400"/>
              </a:spcAft>
              <a:buFont typeface="Wingdings" pitchFamily="2" charset="2"/>
              <a:buChar char="q"/>
            </a:pPr>
            <a:r>
              <a:rPr lang="en-US" sz="1100" dirty="0">
                <a:effectLst/>
                <a:latin typeface="Roboto Light" panose="02000000000000000000" pitchFamily="2" charset="0"/>
              </a:rPr>
              <a:t>Email MLS sheet on any comps (listed or sold)</a:t>
            </a:r>
          </a:p>
          <a:p>
            <a:pPr marL="171450" indent="-171450">
              <a:spcAft>
                <a:spcPts val="400"/>
              </a:spcAft>
              <a:buFont typeface="Wingdings" pitchFamily="2" charset="2"/>
              <a:buChar char="q"/>
            </a:pPr>
            <a:r>
              <a:rPr lang="en-US" sz="1100" dirty="0">
                <a:effectLst/>
                <a:latin typeface="Roboto Light" panose="02000000000000000000" pitchFamily="2" charset="0"/>
              </a:rPr>
              <a:t>*</a:t>
            </a:r>
            <a:r>
              <a:rPr lang="en-US" sz="1100" dirty="0" err="1">
                <a:effectLst/>
                <a:latin typeface="Roboto Light" panose="02000000000000000000" pitchFamily="2" charset="0"/>
              </a:rPr>
              <a:t>ListTrac</a:t>
            </a:r>
            <a:r>
              <a:rPr lang="en-US" sz="1100" dirty="0">
                <a:effectLst/>
                <a:latin typeface="Roboto Light" panose="02000000000000000000" pitchFamily="2" charset="0"/>
              </a:rPr>
              <a:t> Online Report</a:t>
            </a:r>
          </a:p>
          <a:p>
            <a:pPr marL="171450" indent="-171450">
              <a:spcAft>
                <a:spcPts val="400"/>
              </a:spcAft>
              <a:buFont typeface="Wingdings" pitchFamily="2" charset="2"/>
              <a:buChar char="q"/>
            </a:pPr>
            <a:r>
              <a:rPr lang="en-US" sz="1100" dirty="0">
                <a:effectLst/>
                <a:latin typeface="Roboto Light" panose="02000000000000000000" pitchFamily="2" charset="0"/>
              </a:rPr>
              <a:t>Analyze demand and competitive market activity</a:t>
            </a:r>
          </a:p>
          <a:p>
            <a:pPr marL="171450" indent="-171450">
              <a:spcAft>
                <a:spcPts val="400"/>
              </a:spcAft>
              <a:buFont typeface="Wingdings" pitchFamily="2" charset="2"/>
              <a:buChar char="q"/>
            </a:pPr>
            <a:r>
              <a:rPr lang="en-US" sz="1100" dirty="0">
                <a:effectLst/>
                <a:latin typeface="Roboto Light" panose="02000000000000000000" pitchFamily="2" charset="0"/>
              </a:rPr>
              <a:t>Communication/progress appointment with Seller</a:t>
            </a:r>
          </a:p>
          <a:p>
            <a:pPr marL="171450" indent="-171450">
              <a:spcAft>
                <a:spcPts val="400"/>
              </a:spcAft>
              <a:buFont typeface="Wingdings" pitchFamily="2" charset="2"/>
              <a:buChar char="q"/>
            </a:pPr>
            <a:r>
              <a:rPr lang="en-US" sz="1100" dirty="0">
                <a:effectLst/>
                <a:latin typeface="Roboto Light" panose="02000000000000000000" pitchFamily="2" charset="0"/>
              </a:rPr>
              <a:t>*Create E-mail flyer and distribute to list </a:t>
            </a:r>
          </a:p>
          <a:p>
            <a:pPr marL="171450" indent="-171450">
              <a:spcAft>
                <a:spcPts val="400"/>
              </a:spcAft>
              <a:buFont typeface="Wingdings" pitchFamily="2" charset="2"/>
              <a:buChar char="q"/>
            </a:pPr>
            <a:r>
              <a:rPr lang="en-US" sz="1100" dirty="0">
                <a:effectLst/>
                <a:latin typeface="Roboto Light" panose="02000000000000000000" pitchFamily="2" charset="0"/>
              </a:rPr>
              <a:t>*Fax/email campaign to agents with listings in the area</a:t>
            </a:r>
          </a:p>
          <a:p>
            <a:pPr marL="171450" indent="-171450">
              <a:spcAft>
                <a:spcPts val="400"/>
              </a:spcAft>
              <a:buFont typeface="Wingdings" pitchFamily="2" charset="2"/>
              <a:buChar char="q"/>
            </a:pPr>
            <a:r>
              <a:rPr lang="en-US" sz="1100" dirty="0" err="1">
                <a:effectLst/>
                <a:latin typeface="Roboto Light" panose="02000000000000000000" pitchFamily="2" charset="0"/>
              </a:rPr>
              <a:t>ListTrac</a:t>
            </a:r>
            <a:r>
              <a:rPr lang="en-US" sz="1100" dirty="0">
                <a:effectLst/>
                <a:latin typeface="Roboto Light" panose="02000000000000000000" pitchFamily="2" charset="0"/>
              </a:rPr>
              <a:t> Report to Seller</a:t>
            </a:r>
          </a:p>
        </p:txBody>
      </p:sp>
      <p:sp>
        <p:nvSpPr>
          <p:cNvPr id="12" name="TextBox 11">
            <a:extLst>
              <a:ext uri="{FF2B5EF4-FFF2-40B4-BE49-F238E27FC236}">
                <a16:creationId xmlns:a16="http://schemas.microsoft.com/office/drawing/2014/main" id="{5CE22600-5CEF-063D-A475-E2675EEDA364}"/>
              </a:ext>
            </a:extLst>
          </p:cNvPr>
          <p:cNvSpPr txBox="1"/>
          <p:nvPr/>
        </p:nvSpPr>
        <p:spPr>
          <a:xfrm>
            <a:off x="4864095" y="977405"/>
            <a:ext cx="2908300" cy="747897"/>
          </a:xfrm>
          <a:prstGeom prst="rect">
            <a:avLst/>
          </a:prstGeom>
          <a:solidFill>
            <a:schemeClr val="bg1">
              <a:lumMod val="85000"/>
            </a:schemeClr>
          </a:solidFill>
        </p:spPr>
        <p:txBody>
          <a:bodyPr wrap="square" lIns="685800" tIns="118872" rIns="685800" bIns="118872" rtlCol="0" anchor="t" anchorCtr="0">
            <a:spAutoFit/>
          </a:bodyPr>
          <a:lstStyle/>
          <a:p>
            <a:pPr algn="ctr"/>
            <a:r>
              <a:rPr lang="en-US" sz="1100" b="1" dirty="0">
                <a:latin typeface="Roboto" panose="02000000000000000000" pitchFamily="2" charset="0"/>
                <a:ea typeface="Roboto" panose="02000000000000000000" pitchFamily="2" charset="0"/>
                <a:cs typeface="Roboto" panose="02000000000000000000" pitchFamily="2" charset="0"/>
              </a:rPr>
              <a:t>HOW MANY SHOWINGS HAVE WE HAD SO FAR:</a:t>
            </a:r>
          </a:p>
          <a:p>
            <a:pPr algn="ctr"/>
            <a:endParaRPr lang="en-US" sz="1100" b="1" dirty="0">
              <a:latin typeface="Roboto" panose="02000000000000000000" pitchFamily="2" charset="0"/>
              <a:ea typeface="Roboto" panose="02000000000000000000" pitchFamily="2" charset="0"/>
              <a:cs typeface="Roboto" panose="02000000000000000000" pitchFamily="2" charset="0"/>
            </a:endParaRPr>
          </a:p>
        </p:txBody>
      </p:sp>
      <p:sp>
        <p:nvSpPr>
          <p:cNvPr id="15" name="TextBox 14">
            <a:extLst>
              <a:ext uri="{FF2B5EF4-FFF2-40B4-BE49-F238E27FC236}">
                <a16:creationId xmlns:a16="http://schemas.microsoft.com/office/drawing/2014/main" id="{4B97EF02-3546-C72C-830A-D655E5231A16}"/>
              </a:ext>
            </a:extLst>
          </p:cNvPr>
          <p:cNvSpPr txBox="1"/>
          <p:nvPr/>
        </p:nvSpPr>
        <p:spPr>
          <a:xfrm>
            <a:off x="-4" y="3148193"/>
            <a:ext cx="7772399" cy="517065"/>
          </a:xfrm>
          <a:prstGeom prst="rect">
            <a:avLst/>
          </a:prstGeom>
          <a:solidFill>
            <a:schemeClr val="accent5">
              <a:lumMod val="75000"/>
            </a:schemeClr>
          </a:solidFill>
        </p:spPr>
        <p:txBody>
          <a:bodyPr wrap="square" lIns="685800" tIns="118872" rIns="685800" bIns="118872" rtlCol="0">
            <a:spAutoFit/>
          </a:bodyPr>
          <a:lstStyle/>
          <a:p>
            <a:r>
              <a:rPr lang="en-US"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WEEKS FOUR THROUGH SIX</a:t>
            </a:r>
          </a:p>
        </p:txBody>
      </p:sp>
      <p:sp>
        <p:nvSpPr>
          <p:cNvPr id="16" name="TextBox 15">
            <a:extLst>
              <a:ext uri="{FF2B5EF4-FFF2-40B4-BE49-F238E27FC236}">
                <a16:creationId xmlns:a16="http://schemas.microsoft.com/office/drawing/2014/main" id="{0DF8AE8B-7DE0-7312-B782-D4265DA33CD5}"/>
              </a:ext>
            </a:extLst>
          </p:cNvPr>
          <p:cNvSpPr txBox="1"/>
          <p:nvPr/>
        </p:nvSpPr>
        <p:spPr>
          <a:xfrm>
            <a:off x="-4" y="3676363"/>
            <a:ext cx="4864099" cy="2563779"/>
          </a:xfrm>
          <a:prstGeom prst="rect">
            <a:avLst/>
          </a:prstGeom>
          <a:noFill/>
        </p:spPr>
        <p:txBody>
          <a:bodyPr wrap="square" lIns="685800" tIns="118872" rIns="118872" bIns="118872" rtlCol="0">
            <a:spAutoFit/>
          </a:bodyPr>
          <a:lstStyle/>
          <a:p>
            <a:pPr marL="171450" indent="-171450">
              <a:spcAft>
                <a:spcPts val="400"/>
              </a:spcAft>
              <a:buFont typeface="Wingdings" pitchFamily="2" charset="2"/>
              <a:buChar char="q"/>
            </a:pPr>
            <a:r>
              <a:rPr lang="en-US" sz="1100" dirty="0" err="1">
                <a:effectLst/>
                <a:latin typeface="Roboto Light" panose="02000000000000000000" pitchFamily="2" charset="0"/>
              </a:rPr>
              <a:t>ListTrac</a:t>
            </a:r>
            <a:r>
              <a:rPr lang="en-US" sz="1100" dirty="0">
                <a:effectLst/>
                <a:latin typeface="Roboto Light" panose="02000000000000000000" pitchFamily="2" charset="0"/>
              </a:rPr>
              <a:t> Online Report</a:t>
            </a:r>
          </a:p>
          <a:p>
            <a:pPr marL="171450" indent="-171450">
              <a:spcAft>
                <a:spcPts val="400"/>
              </a:spcAft>
              <a:buFont typeface="Wingdings" pitchFamily="2" charset="2"/>
              <a:buChar char="q"/>
            </a:pPr>
            <a:r>
              <a:rPr lang="en-US" sz="1100" dirty="0">
                <a:effectLst/>
                <a:latin typeface="Roboto Light" panose="02000000000000000000" pitchFamily="2" charset="0"/>
              </a:rPr>
              <a:t>Mail MLS sheet on any comps (listed or sold)</a:t>
            </a:r>
          </a:p>
          <a:p>
            <a:pPr marL="171450" indent="-171450">
              <a:spcAft>
                <a:spcPts val="400"/>
              </a:spcAft>
              <a:buFont typeface="Wingdings" pitchFamily="2" charset="2"/>
              <a:buChar char="q"/>
            </a:pPr>
            <a:r>
              <a:rPr lang="en-US" sz="1100" dirty="0">
                <a:effectLst/>
                <a:latin typeface="Roboto Light" panose="02000000000000000000" pitchFamily="2" charset="0"/>
              </a:rPr>
              <a:t>Analyze demand and competitive market activity</a:t>
            </a:r>
          </a:p>
          <a:p>
            <a:pPr marL="171450" indent="-171450">
              <a:spcAft>
                <a:spcPts val="400"/>
              </a:spcAft>
              <a:buFont typeface="Wingdings" pitchFamily="2" charset="2"/>
              <a:buChar char="q"/>
            </a:pPr>
            <a:r>
              <a:rPr lang="en-US" sz="1100" dirty="0">
                <a:effectLst/>
                <a:latin typeface="Roboto Light" panose="02000000000000000000" pitchFamily="2" charset="0"/>
              </a:rPr>
              <a:t>Communication/progress appointment with Seller</a:t>
            </a:r>
          </a:p>
          <a:p>
            <a:pPr marL="171450" indent="-171450">
              <a:spcAft>
                <a:spcPts val="400"/>
              </a:spcAft>
              <a:buFont typeface="Wingdings" pitchFamily="2" charset="2"/>
              <a:buChar char="q"/>
            </a:pPr>
            <a:r>
              <a:rPr lang="en-US" sz="1100" dirty="0">
                <a:effectLst/>
                <a:latin typeface="Roboto Light" panose="02000000000000000000" pitchFamily="2" charset="0"/>
              </a:rPr>
              <a:t>Obtain price adjustment, if agreed</a:t>
            </a:r>
          </a:p>
          <a:p>
            <a:pPr marL="171450" indent="-171450">
              <a:spcAft>
                <a:spcPts val="400"/>
              </a:spcAft>
              <a:buFont typeface="Wingdings" pitchFamily="2" charset="2"/>
              <a:buChar char="q"/>
            </a:pPr>
            <a:r>
              <a:rPr lang="en-US" sz="1100" dirty="0">
                <a:effectLst/>
                <a:latin typeface="Roboto Light" panose="02000000000000000000" pitchFamily="2" charset="0"/>
              </a:rPr>
              <a:t>Change remarks in MLS (refocus attention on an alternative property feature)</a:t>
            </a:r>
          </a:p>
          <a:p>
            <a:pPr marL="171450" indent="-171450">
              <a:spcAft>
                <a:spcPts val="400"/>
              </a:spcAft>
              <a:buFont typeface="Wingdings" pitchFamily="2" charset="2"/>
              <a:buChar char="q"/>
            </a:pPr>
            <a:r>
              <a:rPr lang="en-US" sz="1100" dirty="0">
                <a:effectLst/>
                <a:latin typeface="Roboto Light" panose="02000000000000000000" pitchFamily="2" charset="0"/>
              </a:rPr>
              <a:t>Alter marketing remarks on Internet (emotional rotation)</a:t>
            </a:r>
          </a:p>
          <a:p>
            <a:pPr marL="171450" indent="-171450">
              <a:spcAft>
                <a:spcPts val="400"/>
              </a:spcAft>
              <a:buFont typeface="Wingdings" pitchFamily="2" charset="2"/>
              <a:buChar char="q"/>
            </a:pPr>
            <a:r>
              <a:rPr lang="en-US" sz="1100" dirty="0">
                <a:effectLst/>
                <a:latin typeface="Roboto Light" panose="02000000000000000000" pitchFamily="2" charset="0"/>
              </a:rPr>
              <a:t>Mail any new advertising to seller</a:t>
            </a:r>
          </a:p>
          <a:p>
            <a:pPr marL="171450" indent="-171450">
              <a:spcAft>
                <a:spcPts val="400"/>
              </a:spcAft>
              <a:buFont typeface="Wingdings" pitchFamily="2" charset="2"/>
              <a:buChar char="q"/>
            </a:pPr>
            <a:r>
              <a:rPr lang="en-US" sz="1100" dirty="0">
                <a:effectLst/>
                <a:latin typeface="Roboto Light" panose="02000000000000000000" pitchFamily="2" charset="0"/>
              </a:rPr>
              <a:t>Obtain feedback remarks from other agents </a:t>
            </a:r>
            <a:r>
              <a:rPr lang="en-US" sz="1100" dirty="0">
                <a:latin typeface="Roboto Light" panose="02000000000000000000" pitchFamily="2" charset="0"/>
              </a:rPr>
              <a:t>&amp;</a:t>
            </a:r>
            <a:r>
              <a:rPr lang="en-US" sz="1100" dirty="0">
                <a:effectLst/>
                <a:latin typeface="Roboto Light" panose="02000000000000000000" pitchFamily="2" charset="0"/>
              </a:rPr>
              <a:t> review with Seller</a:t>
            </a:r>
          </a:p>
          <a:p>
            <a:pPr marL="171450" indent="-171450">
              <a:spcAft>
                <a:spcPts val="400"/>
              </a:spcAft>
              <a:buFont typeface="Wingdings" pitchFamily="2" charset="2"/>
              <a:buChar char="q"/>
            </a:pPr>
            <a:r>
              <a:rPr lang="en-US" sz="1100" dirty="0">
                <a:effectLst/>
                <a:latin typeface="Roboto Light" panose="02000000000000000000" pitchFamily="2" charset="0"/>
              </a:rPr>
              <a:t>Review staging based on showings.</a:t>
            </a:r>
          </a:p>
        </p:txBody>
      </p:sp>
      <p:sp>
        <p:nvSpPr>
          <p:cNvPr id="18" name="TextBox 17">
            <a:extLst>
              <a:ext uri="{FF2B5EF4-FFF2-40B4-BE49-F238E27FC236}">
                <a16:creationId xmlns:a16="http://schemas.microsoft.com/office/drawing/2014/main" id="{62C501E7-82FB-C1F4-7257-BC782E9ACAA4}"/>
              </a:ext>
            </a:extLst>
          </p:cNvPr>
          <p:cNvSpPr txBox="1"/>
          <p:nvPr/>
        </p:nvSpPr>
        <p:spPr>
          <a:xfrm>
            <a:off x="1" y="6240142"/>
            <a:ext cx="7772399" cy="517065"/>
          </a:xfrm>
          <a:prstGeom prst="rect">
            <a:avLst/>
          </a:prstGeom>
          <a:solidFill>
            <a:schemeClr val="accent5">
              <a:lumMod val="60000"/>
              <a:lumOff val="40000"/>
            </a:schemeClr>
          </a:solidFill>
        </p:spPr>
        <p:txBody>
          <a:bodyPr wrap="square" lIns="685800" tIns="118872" rIns="685800" bIns="118872" rtlCol="0">
            <a:spAutoFit/>
          </a:bodyPr>
          <a:lstStyle/>
          <a:p>
            <a:r>
              <a:rPr lang="en-US"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WEEKS SEVEN THROUGH EIGHT</a:t>
            </a:r>
          </a:p>
        </p:txBody>
      </p:sp>
      <p:sp>
        <p:nvSpPr>
          <p:cNvPr id="19" name="TextBox 18">
            <a:extLst>
              <a:ext uri="{FF2B5EF4-FFF2-40B4-BE49-F238E27FC236}">
                <a16:creationId xmlns:a16="http://schemas.microsoft.com/office/drawing/2014/main" id="{325C0406-9463-EA5A-B623-0AE9B70694B5}"/>
              </a:ext>
            </a:extLst>
          </p:cNvPr>
          <p:cNvSpPr txBox="1"/>
          <p:nvPr/>
        </p:nvSpPr>
        <p:spPr>
          <a:xfrm>
            <a:off x="1" y="6773659"/>
            <a:ext cx="7772399" cy="1512209"/>
          </a:xfrm>
          <a:prstGeom prst="rect">
            <a:avLst/>
          </a:prstGeom>
          <a:noFill/>
        </p:spPr>
        <p:txBody>
          <a:bodyPr wrap="square" lIns="685800" tIns="118872" rIns="685800" bIns="118872" rtlCol="0">
            <a:spAutoFit/>
          </a:bodyPr>
          <a:lstStyle/>
          <a:p>
            <a:pPr marL="171450" indent="-171450">
              <a:spcAft>
                <a:spcPts val="400"/>
              </a:spcAft>
              <a:buFont typeface="Wingdings" pitchFamily="2" charset="2"/>
              <a:buChar char="q"/>
            </a:pPr>
            <a:r>
              <a:rPr lang="en-US" sz="1100" dirty="0">
                <a:effectLst/>
                <a:latin typeface="Roboto Light" panose="02000000000000000000" pitchFamily="2" charset="0"/>
              </a:rPr>
              <a:t>Mail MLS sheet on any comps (listed or sold)</a:t>
            </a:r>
          </a:p>
          <a:p>
            <a:pPr marL="171450" indent="-171450">
              <a:spcAft>
                <a:spcPts val="400"/>
              </a:spcAft>
              <a:buFont typeface="Wingdings" pitchFamily="2" charset="2"/>
              <a:buChar char="q"/>
            </a:pPr>
            <a:r>
              <a:rPr lang="en-US" sz="1100" dirty="0">
                <a:effectLst/>
                <a:latin typeface="Roboto Light" panose="02000000000000000000" pitchFamily="2" charset="0"/>
              </a:rPr>
              <a:t>Analyze demand/market activity — </a:t>
            </a:r>
            <a:r>
              <a:rPr lang="en-US" sz="1100" dirty="0" err="1">
                <a:effectLst/>
                <a:latin typeface="Roboto Light" panose="02000000000000000000" pitchFamily="2" charset="0"/>
              </a:rPr>
              <a:t>ListTrac</a:t>
            </a:r>
            <a:r>
              <a:rPr lang="en-US" sz="1100" dirty="0">
                <a:effectLst/>
                <a:latin typeface="Roboto Light" panose="02000000000000000000" pitchFamily="2" charset="0"/>
              </a:rPr>
              <a:t> Report to Seller</a:t>
            </a:r>
          </a:p>
          <a:p>
            <a:pPr marL="171450" indent="-171450">
              <a:spcAft>
                <a:spcPts val="400"/>
              </a:spcAft>
              <a:buFont typeface="Wingdings" pitchFamily="2" charset="2"/>
              <a:buChar char="q"/>
            </a:pPr>
            <a:r>
              <a:rPr lang="en-US" sz="1100" dirty="0">
                <a:effectLst/>
                <a:latin typeface="Roboto Light" panose="02000000000000000000" pitchFamily="2" charset="0"/>
              </a:rPr>
              <a:t>Communication/Progress appointment with Seller</a:t>
            </a:r>
          </a:p>
          <a:p>
            <a:pPr marL="171450" indent="-171450">
              <a:spcAft>
                <a:spcPts val="400"/>
              </a:spcAft>
              <a:buFont typeface="Wingdings" pitchFamily="2" charset="2"/>
              <a:buChar char="q"/>
            </a:pPr>
            <a:r>
              <a:rPr lang="en-US" sz="1100" dirty="0">
                <a:effectLst/>
                <a:latin typeface="Roboto Light" panose="02000000000000000000" pitchFamily="2" charset="0"/>
              </a:rPr>
              <a:t>Email campaign to preferred co-op agent list</a:t>
            </a:r>
          </a:p>
          <a:p>
            <a:pPr marL="171450" indent="-171450">
              <a:spcAft>
                <a:spcPts val="400"/>
              </a:spcAft>
              <a:buFont typeface="Wingdings" pitchFamily="2" charset="2"/>
              <a:buChar char="q"/>
            </a:pPr>
            <a:r>
              <a:rPr lang="en-US" sz="1100" dirty="0">
                <a:effectLst/>
                <a:latin typeface="Roboto Light" panose="02000000000000000000" pitchFamily="2" charset="0"/>
              </a:rPr>
              <a:t>Schedule an “Event Open House” as appropriate</a:t>
            </a:r>
          </a:p>
          <a:p>
            <a:pPr marL="171450" indent="-171450">
              <a:spcAft>
                <a:spcPts val="400"/>
              </a:spcAft>
              <a:buFont typeface="Wingdings" pitchFamily="2" charset="2"/>
              <a:buChar char="q"/>
            </a:pPr>
            <a:r>
              <a:rPr lang="en-US" sz="1100" dirty="0">
                <a:effectLst/>
                <a:latin typeface="Roboto Light" panose="02000000000000000000" pitchFamily="2" charset="0"/>
              </a:rPr>
              <a:t>Review pricing strategy**</a:t>
            </a:r>
          </a:p>
        </p:txBody>
      </p:sp>
      <p:sp>
        <p:nvSpPr>
          <p:cNvPr id="2" name="TextBox 1">
            <a:extLst>
              <a:ext uri="{FF2B5EF4-FFF2-40B4-BE49-F238E27FC236}">
                <a16:creationId xmlns:a16="http://schemas.microsoft.com/office/drawing/2014/main" id="{80BF6E3B-7ABA-6895-854B-06AE30B3FFEC}"/>
              </a:ext>
            </a:extLst>
          </p:cNvPr>
          <p:cNvSpPr txBox="1"/>
          <p:nvPr/>
        </p:nvSpPr>
        <p:spPr>
          <a:xfrm>
            <a:off x="4864095" y="3676363"/>
            <a:ext cx="2908300" cy="747897"/>
          </a:xfrm>
          <a:prstGeom prst="rect">
            <a:avLst/>
          </a:prstGeom>
          <a:solidFill>
            <a:schemeClr val="bg1">
              <a:lumMod val="85000"/>
            </a:schemeClr>
          </a:solidFill>
        </p:spPr>
        <p:txBody>
          <a:bodyPr wrap="square" lIns="685800" tIns="118872" rIns="685800" bIns="118872" rtlCol="0" anchor="t" anchorCtr="0">
            <a:spAutoFit/>
          </a:bodyPr>
          <a:lstStyle/>
          <a:p>
            <a:pPr algn="ctr"/>
            <a:r>
              <a:rPr lang="en-US" sz="1100" b="1" dirty="0">
                <a:latin typeface="Roboto" panose="02000000000000000000" pitchFamily="2" charset="0"/>
                <a:ea typeface="Roboto" panose="02000000000000000000" pitchFamily="2" charset="0"/>
                <a:cs typeface="Roboto" panose="02000000000000000000" pitchFamily="2" charset="0"/>
              </a:rPr>
              <a:t>HOW MANY SHOWINGS HAVE WE HAD SO FAR:</a:t>
            </a:r>
          </a:p>
          <a:p>
            <a:pPr algn="ctr"/>
            <a:endParaRPr lang="en-US" sz="1100" b="1" dirty="0">
              <a:latin typeface="Roboto" panose="02000000000000000000" pitchFamily="2" charset="0"/>
              <a:ea typeface="Roboto" panose="02000000000000000000" pitchFamily="2" charset="0"/>
              <a:cs typeface="Roboto" panose="02000000000000000000" pitchFamily="2" charset="0"/>
            </a:endParaRPr>
          </a:p>
        </p:txBody>
      </p:sp>
      <p:sp>
        <p:nvSpPr>
          <p:cNvPr id="3" name="TextBox 2">
            <a:extLst>
              <a:ext uri="{FF2B5EF4-FFF2-40B4-BE49-F238E27FC236}">
                <a16:creationId xmlns:a16="http://schemas.microsoft.com/office/drawing/2014/main" id="{5D4CA9F8-2A6E-8942-21AF-135A523EFAB9}"/>
              </a:ext>
            </a:extLst>
          </p:cNvPr>
          <p:cNvSpPr txBox="1"/>
          <p:nvPr/>
        </p:nvSpPr>
        <p:spPr>
          <a:xfrm>
            <a:off x="4864100" y="6757207"/>
            <a:ext cx="2908300" cy="747897"/>
          </a:xfrm>
          <a:prstGeom prst="rect">
            <a:avLst/>
          </a:prstGeom>
          <a:solidFill>
            <a:schemeClr val="bg1">
              <a:lumMod val="85000"/>
            </a:schemeClr>
          </a:solidFill>
        </p:spPr>
        <p:txBody>
          <a:bodyPr wrap="square" lIns="685800" tIns="118872" rIns="685800" bIns="118872" rtlCol="0" anchor="t" anchorCtr="0">
            <a:spAutoFit/>
          </a:bodyPr>
          <a:lstStyle/>
          <a:p>
            <a:pPr algn="ctr"/>
            <a:r>
              <a:rPr lang="en-US" sz="1100" b="1" dirty="0">
                <a:latin typeface="Roboto" panose="02000000000000000000" pitchFamily="2" charset="0"/>
                <a:ea typeface="Roboto" panose="02000000000000000000" pitchFamily="2" charset="0"/>
                <a:cs typeface="Roboto" panose="02000000000000000000" pitchFamily="2" charset="0"/>
              </a:rPr>
              <a:t>HOW MANY SHOWINGS HAVE WE HAD SO FAR:</a:t>
            </a:r>
          </a:p>
          <a:p>
            <a:pPr algn="ctr"/>
            <a:endParaRPr lang="en-US" sz="1100" b="1" dirty="0">
              <a:latin typeface="Roboto" panose="02000000000000000000" pitchFamily="2" charset="0"/>
              <a:ea typeface="Roboto" panose="02000000000000000000" pitchFamily="2" charset="0"/>
              <a:cs typeface="Roboto" panose="02000000000000000000" pitchFamily="2" charset="0"/>
            </a:endParaRPr>
          </a:p>
        </p:txBody>
      </p:sp>
      <p:sp>
        <p:nvSpPr>
          <p:cNvPr id="4" name="TextBox 3">
            <a:extLst>
              <a:ext uri="{FF2B5EF4-FFF2-40B4-BE49-F238E27FC236}">
                <a16:creationId xmlns:a16="http://schemas.microsoft.com/office/drawing/2014/main" id="{6DF50122-167A-29EB-5557-C27448A6AE85}"/>
              </a:ext>
            </a:extLst>
          </p:cNvPr>
          <p:cNvSpPr txBox="1"/>
          <p:nvPr/>
        </p:nvSpPr>
        <p:spPr>
          <a:xfrm>
            <a:off x="457201" y="8293608"/>
            <a:ext cx="1676399" cy="1027378"/>
          </a:xfrm>
          <a:prstGeom prst="rect">
            <a:avLst/>
          </a:prstGeom>
          <a:solidFill>
            <a:srgbClr val="C00000"/>
          </a:solidFill>
        </p:spPr>
        <p:txBody>
          <a:bodyPr wrap="square" lIns="118872" tIns="118872" rIns="118872" bIns="118872" rtlCol="0" anchor="ctr" anchorCtr="0">
            <a:noAutofit/>
          </a:bodyPr>
          <a:lstStyle/>
          <a:p>
            <a:r>
              <a:rPr lang="en-US" sz="1200" b="1" dirty="0">
                <a:solidFill>
                  <a:schemeClr val="bg1"/>
                </a:solidFill>
                <a:latin typeface="Roboto" panose="02000000000000000000" pitchFamily="2" charset="0"/>
                <a:ea typeface="Roboto" panose="02000000000000000000" pitchFamily="2" charset="0"/>
                <a:cs typeface="Roboto" panose="02000000000000000000" pitchFamily="2" charset="0"/>
              </a:rPr>
              <a:t>A PRICE REDUCTION GENERATES THE FOLLOWING:</a:t>
            </a:r>
          </a:p>
        </p:txBody>
      </p:sp>
      <p:sp>
        <p:nvSpPr>
          <p:cNvPr id="7" name="TextBox 6">
            <a:extLst>
              <a:ext uri="{FF2B5EF4-FFF2-40B4-BE49-F238E27FC236}">
                <a16:creationId xmlns:a16="http://schemas.microsoft.com/office/drawing/2014/main" id="{57465A97-D166-C2F7-79C8-CC5F1848D87D}"/>
              </a:ext>
            </a:extLst>
          </p:cNvPr>
          <p:cNvSpPr txBox="1"/>
          <p:nvPr/>
        </p:nvSpPr>
        <p:spPr>
          <a:xfrm>
            <a:off x="2133600" y="8285317"/>
            <a:ext cx="5638800" cy="1071062"/>
          </a:xfrm>
          <a:prstGeom prst="rect">
            <a:avLst/>
          </a:prstGeom>
          <a:solidFill>
            <a:schemeClr val="bg1">
              <a:lumMod val="95000"/>
            </a:schemeClr>
          </a:solidFill>
        </p:spPr>
        <p:txBody>
          <a:bodyPr wrap="square" lIns="228600" tIns="118872" rIns="118872" bIns="118872" rtlCol="0">
            <a:spAutoFit/>
          </a:bodyPr>
          <a:lstStyle/>
          <a:p>
            <a:pPr marL="171450" indent="-171450">
              <a:spcAft>
                <a:spcPts val="400"/>
              </a:spcAft>
              <a:buFont typeface="Wingdings" pitchFamily="2" charset="2"/>
              <a:buChar char="q"/>
            </a:pPr>
            <a:r>
              <a:rPr lang="en-US" sz="1100" dirty="0">
                <a:effectLst/>
                <a:latin typeface="Roboto Light" panose="02000000000000000000" pitchFamily="2" charset="0"/>
              </a:rPr>
              <a:t>Updated flyer</a:t>
            </a:r>
          </a:p>
          <a:p>
            <a:pPr marL="171450" indent="-171450">
              <a:spcAft>
                <a:spcPts val="400"/>
              </a:spcAft>
              <a:buFont typeface="Wingdings" pitchFamily="2" charset="2"/>
              <a:buChar char="q"/>
            </a:pPr>
            <a:r>
              <a:rPr lang="en-US" sz="1100" dirty="0">
                <a:effectLst/>
                <a:latin typeface="Roboto Light" panose="02000000000000000000" pitchFamily="2" charset="0"/>
              </a:rPr>
              <a:t>New Internet information</a:t>
            </a:r>
          </a:p>
          <a:p>
            <a:pPr marL="171450" indent="-171450">
              <a:spcAft>
                <a:spcPts val="400"/>
              </a:spcAft>
              <a:buFont typeface="Wingdings" pitchFamily="2" charset="2"/>
              <a:buChar char="q"/>
            </a:pPr>
            <a:r>
              <a:rPr lang="en-US" sz="1100" dirty="0">
                <a:effectLst/>
                <a:latin typeface="Roboto Light" panose="02000000000000000000" pitchFamily="2" charset="0"/>
              </a:rPr>
              <a:t>New contact with Realtors who have already shown the Property</a:t>
            </a:r>
          </a:p>
          <a:p>
            <a:pPr>
              <a:spcAft>
                <a:spcPts val="400"/>
              </a:spcAft>
            </a:pPr>
            <a:r>
              <a:rPr lang="en-US" sz="1100" b="1" dirty="0">
                <a:latin typeface="Roboto" panose="02000000000000000000" pitchFamily="2" charset="0"/>
                <a:ea typeface="Roboto" panose="02000000000000000000" pitchFamily="2" charset="0"/>
                <a:cs typeface="Roboto" panose="02000000000000000000" pitchFamily="2" charset="0"/>
              </a:rPr>
              <a:t>HOW MANY SHOWINGS HAVE WE HAD SO FAR:</a:t>
            </a:r>
          </a:p>
        </p:txBody>
      </p:sp>
    </p:spTree>
    <p:extLst>
      <p:ext uri="{BB962C8B-B14F-4D97-AF65-F5344CB8AC3E}">
        <p14:creationId xmlns:p14="http://schemas.microsoft.com/office/powerpoint/2010/main" val="4030805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22F62B-034C-9F1C-1FF9-813F9223A0D1}"/>
              </a:ext>
            </a:extLst>
          </p:cNvPr>
          <p:cNvSpPr txBox="1"/>
          <p:nvPr/>
        </p:nvSpPr>
        <p:spPr>
          <a:xfrm>
            <a:off x="0" y="457200"/>
            <a:ext cx="7772399" cy="517065"/>
          </a:xfrm>
          <a:prstGeom prst="rect">
            <a:avLst/>
          </a:prstGeom>
          <a:solidFill>
            <a:srgbClr val="009193"/>
          </a:solidFill>
        </p:spPr>
        <p:txBody>
          <a:bodyPr wrap="square" lIns="685800" tIns="118872" rIns="685800" bIns="118872" rtlCol="0">
            <a:spAutoFit/>
          </a:bodyPr>
          <a:lstStyle/>
          <a:p>
            <a:r>
              <a:rPr lang="en-US"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WEEKS NINE THROUGH TEN</a:t>
            </a:r>
          </a:p>
        </p:txBody>
      </p:sp>
      <p:sp>
        <p:nvSpPr>
          <p:cNvPr id="6" name="TextBox 5">
            <a:extLst>
              <a:ext uri="{FF2B5EF4-FFF2-40B4-BE49-F238E27FC236}">
                <a16:creationId xmlns:a16="http://schemas.microsoft.com/office/drawing/2014/main" id="{003EF3FE-3530-00DC-62F7-C2665FDE3121}"/>
              </a:ext>
            </a:extLst>
          </p:cNvPr>
          <p:cNvSpPr txBox="1"/>
          <p:nvPr/>
        </p:nvSpPr>
        <p:spPr>
          <a:xfrm>
            <a:off x="-2" y="974265"/>
            <a:ext cx="4864101" cy="1902059"/>
          </a:xfrm>
          <a:prstGeom prst="rect">
            <a:avLst/>
          </a:prstGeom>
          <a:noFill/>
        </p:spPr>
        <p:txBody>
          <a:bodyPr wrap="square" lIns="685800" tIns="118872" rIns="347472" bIns="118872" rtlCol="0">
            <a:spAutoFit/>
          </a:bodyPr>
          <a:lstStyle/>
          <a:p>
            <a:pPr marL="171450" indent="-171450">
              <a:spcAft>
                <a:spcPts val="400"/>
              </a:spcAft>
              <a:buFont typeface="Wingdings" pitchFamily="2" charset="2"/>
              <a:buChar char="q"/>
            </a:pPr>
            <a:r>
              <a:rPr lang="en-US" sz="1100" dirty="0">
                <a:effectLst/>
                <a:latin typeface="Roboto Light" panose="02000000000000000000" pitchFamily="2" charset="0"/>
              </a:rPr>
              <a:t>Mail MLS sheet on any comps (listed or sold)</a:t>
            </a:r>
          </a:p>
          <a:p>
            <a:pPr marL="171450" indent="-171450">
              <a:spcAft>
                <a:spcPts val="400"/>
              </a:spcAft>
              <a:buFont typeface="Wingdings" pitchFamily="2" charset="2"/>
              <a:buChar char="q"/>
            </a:pPr>
            <a:r>
              <a:rPr lang="en-US" sz="1100" dirty="0">
                <a:effectLst/>
                <a:latin typeface="Roboto Light" panose="02000000000000000000" pitchFamily="2" charset="0"/>
              </a:rPr>
              <a:t>Change remarks in MLS</a:t>
            </a:r>
          </a:p>
          <a:p>
            <a:pPr marL="171450" indent="-171450">
              <a:spcAft>
                <a:spcPts val="400"/>
              </a:spcAft>
              <a:buFont typeface="Wingdings" pitchFamily="2" charset="2"/>
              <a:buChar char="q"/>
            </a:pPr>
            <a:r>
              <a:rPr lang="en-US" sz="1100" dirty="0">
                <a:effectLst/>
                <a:latin typeface="Roboto Light" panose="02000000000000000000" pitchFamily="2" charset="0"/>
              </a:rPr>
              <a:t>Communication/Progress appointment with Seller — </a:t>
            </a:r>
            <a:r>
              <a:rPr lang="en-US" sz="1100" dirty="0" err="1">
                <a:effectLst/>
                <a:latin typeface="Roboto Light" panose="02000000000000000000" pitchFamily="2" charset="0"/>
              </a:rPr>
              <a:t>ListTrac</a:t>
            </a:r>
            <a:r>
              <a:rPr lang="en-US" sz="1100" dirty="0">
                <a:effectLst/>
                <a:latin typeface="Roboto Light" panose="02000000000000000000" pitchFamily="2" charset="0"/>
              </a:rPr>
              <a:t> Report to Seller</a:t>
            </a:r>
          </a:p>
          <a:p>
            <a:pPr marL="171450" indent="-171450">
              <a:spcAft>
                <a:spcPts val="400"/>
              </a:spcAft>
              <a:buFont typeface="Wingdings" pitchFamily="2" charset="2"/>
              <a:buChar char="q"/>
            </a:pPr>
            <a:r>
              <a:rPr lang="en-US" sz="1100" dirty="0">
                <a:effectLst/>
                <a:latin typeface="Roboto Light" panose="02000000000000000000" pitchFamily="2" charset="0"/>
              </a:rPr>
              <a:t>Analyze demand and market activity</a:t>
            </a:r>
          </a:p>
          <a:p>
            <a:pPr marL="171450" indent="-171450">
              <a:spcAft>
                <a:spcPts val="400"/>
              </a:spcAft>
              <a:buFont typeface="Wingdings" pitchFamily="2" charset="2"/>
              <a:buChar char="q"/>
            </a:pPr>
            <a:r>
              <a:rPr lang="en-US" sz="1100" dirty="0">
                <a:effectLst/>
                <a:latin typeface="Roboto Light" panose="02000000000000000000" pitchFamily="2" charset="0"/>
              </a:rPr>
              <a:t>Re-promote at CB Sales Meeting</a:t>
            </a:r>
          </a:p>
          <a:p>
            <a:pPr marL="171450" indent="-171450">
              <a:spcAft>
                <a:spcPts val="400"/>
              </a:spcAft>
              <a:buFont typeface="Wingdings" pitchFamily="2" charset="2"/>
              <a:buChar char="q"/>
            </a:pPr>
            <a:r>
              <a:rPr lang="en-US" sz="1100" dirty="0">
                <a:effectLst/>
                <a:latin typeface="Roboto Light" panose="02000000000000000000" pitchFamily="2" charset="0"/>
              </a:rPr>
              <a:t>Submit Open House ad (if applicable)</a:t>
            </a:r>
          </a:p>
          <a:p>
            <a:pPr marL="171450" indent="-171450">
              <a:spcAft>
                <a:spcPts val="400"/>
              </a:spcAft>
              <a:buFont typeface="Wingdings" pitchFamily="2" charset="2"/>
              <a:buChar char="q"/>
            </a:pPr>
            <a:r>
              <a:rPr lang="en-US" sz="1100" dirty="0">
                <a:effectLst/>
                <a:latin typeface="Roboto Light" panose="02000000000000000000" pitchFamily="2" charset="0"/>
              </a:rPr>
              <a:t>Offer to give seller tour of comparable active listings</a:t>
            </a:r>
          </a:p>
        </p:txBody>
      </p:sp>
      <p:sp>
        <p:nvSpPr>
          <p:cNvPr id="12" name="TextBox 11">
            <a:extLst>
              <a:ext uri="{FF2B5EF4-FFF2-40B4-BE49-F238E27FC236}">
                <a16:creationId xmlns:a16="http://schemas.microsoft.com/office/drawing/2014/main" id="{5CE22600-5CEF-063D-A475-E2675EEDA364}"/>
              </a:ext>
            </a:extLst>
          </p:cNvPr>
          <p:cNvSpPr txBox="1"/>
          <p:nvPr/>
        </p:nvSpPr>
        <p:spPr>
          <a:xfrm>
            <a:off x="4864095" y="977405"/>
            <a:ext cx="2908300" cy="747897"/>
          </a:xfrm>
          <a:prstGeom prst="rect">
            <a:avLst/>
          </a:prstGeom>
          <a:solidFill>
            <a:schemeClr val="bg1">
              <a:lumMod val="85000"/>
            </a:schemeClr>
          </a:solidFill>
        </p:spPr>
        <p:txBody>
          <a:bodyPr wrap="square" lIns="685800" tIns="118872" rIns="685800" bIns="118872" rtlCol="0" anchor="t" anchorCtr="0">
            <a:spAutoFit/>
          </a:bodyPr>
          <a:lstStyle/>
          <a:p>
            <a:pPr algn="ctr"/>
            <a:r>
              <a:rPr lang="en-US" sz="1100" b="1" dirty="0">
                <a:latin typeface="Roboto" panose="02000000000000000000" pitchFamily="2" charset="0"/>
                <a:ea typeface="Roboto" panose="02000000000000000000" pitchFamily="2" charset="0"/>
                <a:cs typeface="Roboto" panose="02000000000000000000" pitchFamily="2" charset="0"/>
              </a:rPr>
              <a:t>HOW MANY SHOWINGS HAVE WE HAD SO FAR:</a:t>
            </a:r>
          </a:p>
          <a:p>
            <a:pPr algn="ctr"/>
            <a:endParaRPr lang="en-US" sz="1100" b="1" dirty="0">
              <a:latin typeface="Roboto" panose="02000000000000000000" pitchFamily="2" charset="0"/>
              <a:ea typeface="Roboto" panose="02000000000000000000" pitchFamily="2" charset="0"/>
              <a:cs typeface="Roboto" panose="02000000000000000000" pitchFamily="2" charset="0"/>
            </a:endParaRPr>
          </a:p>
        </p:txBody>
      </p:sp>
      <p:sp>
        <p:nvSpPr>
          <p:cNvPr id="15" name="TextBox 14">
            <a:extLst>
              <a:ext uri="{FF2B5EF4-FFF2-40B4-BE49-F238E27FC236}">
                <a16:creationId xmlns:a16="http://schemas.microsoft.com/office/drawing/2014/main" id="{4B97EF02-3546-C72C-830A-D655E5231A16}"/>
              </a:ext>
            </a:extLst>
          </p:cNvPr>
          <p:cNvSpPr txBox="1"/>
          <p:nvPr/>
        </p:nvSpPr>
        <p:spPr>
          <a:xfrm>
            <a:off x="1" y="2884064"/>
            <a:ext cx="7772399" cy="517065"/>
          </a:xfrm>
          <a:prstGeom prst="rect">
            <a:avLst/>
          </a:prstGeom>
          <a:solidFill>
            <a:srgbClr val="009051"/>
          </a:solidFill>
        </p:spPr>
        <p:txBody>
          <a:bodyPr wrap="square" lIns="685800" tIns="118872" rIns="685800" bIns="118872" rtlCol="0">
            <a:spAutoFit/>
          </a:bodyPr>
          <a:lstStyle/>
          <a:p>
            <a:r>
              <a:rPr lang="en-US"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WEEKS ELEVEN THROUGH TWELVE</a:t>
            </a:r>
          </a:p>
        </p:txBody>
      </p:sp>
      <p:sp>
        <p:nvSpPr>
          <p:cNvPr id="16" name="TextBox 15">
            <a:extLst>
              <a:ext uri="{FF2B5EF4-FFF2-40B4-BE49-F238E27FC236}">
                <a16:creationId xmlns:a16="http://schemas.microsoft.com/office/drawing/2014/main" id="{0DF8AE8B-7DE0-7312-B782-D4265DA33CD5}"/>
              </a:ext>
            </a:extLst>
          </p:cNvPr>
          <p:cNvSpPr txBox="1"/>
          <p:nvPr/>
        </p:nvSpPr>
        <p:spPr>
          <a:xfrm>
            <a:off x="-4" y="3410316"/>
            <a:ext cx="4864099" cy="1460913"/>
          </a:xfrm>
          <a:prstGeom prst="rect">
            <a:avLst/>
          </a:prstGeom>
          <a:noFill/>
        </p:spPr>
        <p:txBody>
          <a:bodyPr wrap="square" lIns="685800" tIns="118872" rIns="347472" bIns="118872" rtlCol="0">
            <a:spAutoFit/>
          </a:bodyPr>
          <a:lstStyle/>
          <a:p>
            <a:pPr marL="171450" indent="-171450">
              <a:spcAft>
                <a:spcPts val="400"/>
              </a:spcAft>
              <a:buFont typeface="Wingdings" pitchFamily="2" charset="2"/>
              <a:buChar char="q"/>
            </a:pPr>
            <a:r>
              <a:rPr lang="en-US" sz="1100" dirty="0">
                <a:effectLst/>
                <a:latin typeface="Roboto Light" panose="02000000000000000000" pitchFamily="2" charset="0"/>
              </a:rPr>
              <a:t>Continue Open House(s)</a:t>
            </a:r>
          </a:p>
          <a:p>
            <a:pPr marL="171450" indent="-171450">
              <a:spcAft>
                <a:spcPts val="400"/>
              </a:spcAft>
              <a:buFont typeface="Wingdings" pitchFamily="2" charset="2"/>
              <a:buChar char="q"/>
            </a:pPr>
            <a:r>
              <a:rPr lang="en-US" sz="1100" dirty="0">
                <a:effectLst/>
                <a:latin typeface="Roboto Light" panose="02000000000000000000" pitchFamily="2" charset="0"/>
              </a:rPr>
              <a:t>Mail MLS sheet on any comps (listed or sold)</a:t>
            </a:r>
          </a:p>
          <a:p>
            <a:pPr marL="171450" indent="-171450">
              <a:spcAft>
                <a:spcPts val="400"/>
              </a:spcAft>
              <a:buFont typeface="Wingdings" pitchFamily="2" charset="2"/>
              <a:buChar char="q"/>
            </a:pPr>
            <a:r>
              <a:rPr lang="en-US" sz="1100" dirty="0">
                <a:effectLst/>
                <a:latin typeface="Roboto Light" panose="02000000000000000000" pitchFamily="2" charset="0"/>
              </a:rPr>
              <a:t>Communication/Progress appointment with Seller</a:t>
            </a:r>
          </a:p>
          <a:p>
            <a:pPr marL="171450" indent="-171450">
              <a:spcAft>
                <a:spcPts val="400"/>
              </a:spcAft>
              <a:buFont typeface="Wingdings" pitchFamily="2" charset="2"/>
              <a:buChar char="q"/>
            </a:pPr>
            <a:r>
              <a:rPr lang="en-US" sz="1100" dirty="0">
                <a:effectLst/>
                <a:latin typeface="Roboto Light" panose="02000000000000000000" pitchFamily="2" charset="0"/>
              </a:rPr>
              <a:t>Progress Interview with Seller</a:t>
            </a:r>
          </a:p>
          <a:p>
            <a:pPr marL="171450" indent="-171450">
              <a:spcAft>
                <a:spcPts val="400"/>
              </a:spcAft>
              <a:buFont typeface="Wingdings" pitchFamily="2" charset="2"/>
              <a:buChar char="q"/>
            </a:pPr>
            <a:r>
              <a:rPr lang="en-US" sz="1100" dirty="0">
                <a:effectLst/>
                <a:latin typeface="Roboto Light" panose="02000000000000000000" pitchFamily="2" charset="0"/>
              </a:rPr>
              <a:t>Alternative information flyer (refocus on alternative emotional amenities)</a:t>
            </a:r>
          </a:p>
        </p:txBody>
      </p:sp>
      <p:sp>
        <p:nvSpPr>
          <p:cNvPr id="18" name="TextBox 17">
            <a:extLst>
              <a:ext uri="{FF2B5EF4-FFF2-40B4-BE49-F238E27FC236}">
                <a16:creationId xmlns:a16="http://schemas.microsoft.com/office/drawing/2014/main" id="{62C501E7-82FB-C1F4-7257-BC782E9ACAA4}"/>
              </a:ext>
            </a:extLst>
          </p:cNvPr>
          <p:cNvSpPr txBox="1"/>
          <p:nvPr/>
        </p:nvSpPr>
        <p:spPr>
          <a:xfrm>
            <a:off x="1" y="4888156"/>
            <a:ext cx="7772399" cy="517065"/>
          </a:xfrm>
          <a:prstGeom prst="rect">
            <a:avLst/>
          </a:prstGeom>
          <a:solidFill>
            <a:srgbClr val="929000"/>
          </a:solidFill>
        </p:spPr>
        <p:txBody>
          <a:bodyPr wrap="square" lIns="685800" tIns="118872" rIns="685800" bIns="118872" rtlCol="0">
            <a:spAutoFit/>
          </a:bodyPr>
          <a:lstStyle/>
          <a:p>
            <a:r>
              <a:rPr lang="en-US"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WEEKS THIRTEEN THROUGH FOURTEEN</a:t>
            </a:r>
          </a:p>
        </p:txBody>
      </p:sp>
      <p:sp>
        <p:nvSpPr>
          <p:cNvPr id="19" name="TextBox 18">
            <a:extLst>
              <a:ext uri="{FF2B5EF4-FFF2-40B4-BE49-F238E27FC236}">
                <a16:creationId xmlns:a16="http://schemas.microsoft.com/office/drawing/2014/main" id="{325C0406-9463-EA5A-B623-0AE9B70694B5}"/>
              </a:ext>
            </a:extLst>
          </p:cNvPr>
          <p:cNvSpPr txBox="1"/>
          <p:nvPr/>
        </p:nvSpPr>
        <p:spPr>
          <a:xfrm>
            <a:off x="-4" y="5405221"/>
            <a:ext cx="7772399" cy="1291636"/>
          </a:xfrm>
          <a:prstGeom prst="rect">
            <a:avLst/>
          </a:prstGeom>
          <a:noFill/>
        </p:spPr>
        <p:txBody>
          <a:bodyPr wrap="square" lIns="685800" tIns="118872" rIns="685800" bIns="118872" rtlCol="0">
            <a:spAutoFit/>
          </a:bodyPr>
          <a:lstStyle/>
          <a:p>
            <a:pPr marL="171450" indent="-171450">
              <a:spcAft>
                <a:spcPts val="400"/>
              </a:spcAft>
              <a:buFont typeface="Wingdings" pitchFamily="2" charset="2"/>
              <a:buChar char="q"/>
            </a:pPr>
            <a:r>
              <a:rPr lang="en-US" sz="1100" dirty="0">
                <a:effectLst/>
                <a:latin typeface="Roboto Light" panose="02000000000000000000" pitchFamily="2" charset="0"/>
              </a:rPr>
              <a:t>Mail MLS sheet on any comps (listed or sold)</a:t>
            </a:r>
          </a:p>
          <a:p>
            <a:pPr marL="171450" indent="-171450">
              <a:spcAft>
                <a:spcPts val="400"/>
              </a:spcAft>
              <a:buFont typeface="Wingdings" pitchFamily="2" charset="2"/>
              <a:buChar char="q"/>
            </a:pPr>
            <a:r>
              <a:rPr lang="en-US" sz="1100" dirty="0">
                <a:effectLst/>
                <a:latin typeface="Roboto Light" panose="02000000000000000000" pitchFamily="2" charset="0"/>
              </a:rPr>
              <a:t>Communication/Progress appointment with Seller</a:t>
            </a:r>
          </a:p>
          <a:p>
            <a:pPr marL="171450" indent="-171450">
              <a:spcAft>
                <a:spcPts val="400"/>
              </a:spcAft>
              <a:buFont typeface="Wingdings" pitchFamily="2" charset="2"/>
              <a:buChar char="q"/>
            </a:pPr>
            <a:r>
              <a:rPr lang="en-US" sz="1100" dirty="0">
                <a:effectLst/>
                <a:latin typeface="Roboto Light" panose="02000000000000000000" pitchFamily="2" charset="0"/>
              </a:rPr>
              <a:t>Analyze demand and market activity</a:t>
            </a:r>
          </a:p>
          <a:p>
            <a:pPr marL="171450" indent="-171450">
              <a:spcAft>
                <a:spcPts val="400"/>
              </a:spcAft>
              <a:buFont typeface="Wingdings" pitchFamily="2" charset="2"/>
              <a:buChar char="q"/>
            </a:pPr>
            <a:r>
              <a:rPr lang="en-US" sz="1100" dirty="0">
                <a:effectLst/>
                <a:latin typeface="Roboto Light" panose="02000000000000000000" pitchFamily="2" charset="0"/>
              </a:rPr>
              <a:t>*Call Seller to explain your interpretation RE news reports</a:t>
            </a:r>
          </a:p>
          <a:p>
            <a:pPr marL="171450" indent="-171450">
              <a:spcAft>
                <a:spcPts val="400"/>
              </a:spcAft>
              <a:buFont typeface="Wingdings" pitchFamily="2" charset="2"/>
              <a:buChar char="q"/>
            </a:pPr>
            <a:r>
              <a:rPr lang="en-US" sz="1100" dirty="0">
                <a:effectLst/>
                <a:latin typeface="Roboto Light" panose="02000000000000000000" pitchFamily="2" charset="0"/>
              </a:rPr>
              <a:t>*Consider ads in smaller, out of the way publications, if relevant</a:t>
            </a:r>
          </a:p>
        </p:txBody>
      </p:sp>
      <p:sp>
        <p:nvSpPr>
          <p:cNvPr id="2" name="TextBox 1">
            <a:extLst>
              <a:ext uri="{FF2B5EF4-FFF2-40B4-BE49-F238E27FC236}">
                <a16:creationId xmlns:a16="http://schemas.microsoft.com/office/drawing/2014/main" id="{80BF6E3B-7ABA-6895-854B-06AE30B3FFEC}"/>
              </a:ext>
            </a:extLst>
          </p:cNvPr>
          <p:cNvSpPr txBox="1"/>
          <p:nvPr/>
        </p:nvSpPr>
        <p:spPr>
          <a:xfrm>
            <a:off x="4864095" y="3413456"/>
            <a:ext cx="2908300" cy="747897"/>
          </a:xfrm>
          <a:prstGeom prst="rect">
            <a:avLst/>
          </a:prstGeom>
          <a:solidFill>
            <a:schemeClr val="bg1">
              <a:lumMod val="85000"/>
            </a:schemeClr>
          </a:solidFill>
        </p:spPr>
        <p:txBody>
          <a:bodyPr wrap="square" lIns="685800" tIns="118872" rIns="685800" bIns="118872" rtlCol="0" anchor="t" anchorCtr="0">
            <a:spAutoFit/>
          </a:bodyPr>
          <a:lstStyle/>
          <a:p>
            <a:pPr algn="ctr"/>
            <a:r>
              <a:rPr lang="en-US" sz="1100" b="1" dirty="0">
                <a:latin typeface="Roboto" panose="02000000000000000000" pitchFamily="2" charset="0"/>
                <a:ea typeface="Roboto" panose="02000000000000000000" pitchFamily="2" charset="0"/>
                <a:cs typeface="Roboto" panose="02000000000000000000" pitchFamily="2" charset="0"/>
              </a:rPr>
              <a:t>HOW MANY SHOWINGS HAVE WE HAD SO FAR:</a:t>
            </a:r>
          </a:p>
          <a:p>
            <a:pPr algn="ctr"/>
            <a:endParaRPr lang="en-US" sz="1100" b="1" dirty="0">
              <a:latin typeface="Roboto" panose="02000000000000000000" pitchFamily="2" charset="0"/>
              <a:ea typeface="Roboto" panose="02000000000000000000" pitchFamily="2" charset="0"/>
              <a:cs typeface="Roboto" panose="02000000000000000000" pitchFamily="2" charset="0"/>
            </a:endParaRPr>
          </a:p>
        </p:txBody>
      </p:sp>
      <p:sp>
        <p:nvSpPr>
          <p:cNvPr id="3" name="TextBox 2">
            <a:extLst>
              <a:ext uri="{FF2B5EF4-FFF2-40B4-BE49-F238E27FC236}">
                <a16:creationId xmlns:a16="http://schemas.microsoft.com/office/drawing/2014/main" id="{5D4CA9F8-2A6E-8942-21AF-135A523EFAB9}"/>
              </a:ext>
            </a:extLst>
          </p:cNvPr>
          <p:cNvSpPr txBox="1"/>
          <p:nvPr/>
        </p:nvSpPr>
        <p:spPr>
          <a:xfrm>
            <a:off x="4864100" y="5425783"/>
            <a:ext cx="2908300" cy="747897"/>
          </a:xfrm>
          <a:prstGeom prst="rect">
            <a:avLst/>
          </a:prstGeom>
          <a:solidFill>
            <a:schemeClr val="bg1">
              <a:lumMod val="85000"/>
            </a:schemeClr>
          </a:solidFill>
        </p:spPr>
        <p:txBody>
          <a:bodyPr wrap="square" lIns="685800" tIns="118872" rIns="685800" bIns="118872" rtlCol="0" anchor="t" anchorCtr="0">
            <a:spAutoFit/>
          </a:bodyPr>
          <a:lstStyle/>
          <a:p>
            <a:pPr algn="ctr"/>
            <a:r>
              <a:rPr lang="en-US" sz="1100" b="1" dirty="0">
                <a:latin typeface="Roboto" panose="02000000000000000000" pitchFamily="2" charset="0"/>
                <a:ea typeface="Roboto" panose="02000000000000000000" pitchFamily="2" charset="0"/>
                <a:cs typeface="Roboto" panose="02000000000000000000" pitchFamily="2" charset="0"/>
              </a:rPr>
              <a:t>HOW MANY SHOWINGS HAVE WE HAD SO FAR:</a:t>
            </a:r>
          </a:p>
          <a:p>
            <a:pPr algn="ctr"/>
            <a:endParaRPr lang="en-US" sz="1100" b="1" dirty="0">
              <a:latin typeface="Roboto" panose="02000000000000000000" pitchFamily="2" charset="0"/>
              <a:ea typeface="Roboto" panose="02000000000000000000" pitchFamily="2" charset="0"/>
              <a:cs typeface="Roboto" panose="02000000000000000000" pitchFamily="2" charset="0"/>
            </a:endParaRPr>
          </a:p>
        </p:txBody>
      </p:sp>
      <p:sp>
        <p:nvSpPr>
          <p:cNvPr id="8" name="TextBox 7">
            <a:extLst>
              <a:ext uri="{FF2B5EF4-FFF2-40B4-BE49-F238E27FC236}">
                <a16:creationId xmlns:a16="http://schemas.microsoft.com/office/drawing/2014/main" id="{7D86021D-BBC7-560C-9414-AF04E483FE77}"/>
              </a:ext>
            </a:extLst>
          </p:cNvPr>
          <p:cNvSpPr txBox="1"/>
          <p:nvPr/>
        </p:nvSpPr>
        <p:spPr>
          <a:xfrm>
            <a:off x="5" y="6696857"/>
            <a:ext cx="7772399" cy="517065"/>
          </a:xfrm>
          <a:prstGeom prst="rect">
            <a:avLst/>
          </a:prstGeom>
          <a:solidFill>
            <a:srgbClr val="945200"/>
          </a:solidFill>
        </p:spPr>
        <p:txBody>
          <a:bodyPr wrap="square" lIns="685800" tIns="118872" rIns="685800" bIns="118872" rtlCol="0">
            <a:spAutoFit/>
          </a:bodyPr>
          <a:lstStyle/>
          <a:p>
            <a:r>
              <a:rPr lang="en-US"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WEEKS FIFTEEN THROUGH SIXTEEN</a:t>
            </a:r>
          </a:p>
        </p:txBody>
      </p:sp>
      <p:sp>
        <p:nvSpPr>
          <p:cNvPr id="9" name="TextBox 8">
            <a:extLst>
              <a:ext uri="{FF2B5EF4-FFF2-40B4-BE49-F238E27FC236}">
                <a16:creationId xmlns:a16="http://schemas.microsoft.com/office/drawing/2014/main" id="{2288D033-2767-3A7A-5FFE-ADE9BEFB9686}"/>
              </a:ext>
            </a:extLst>
          </p:cNvPr>
          <p:cNvSpPr txBox="1"/>
          <p:nvPr/>
        </p:nvSpPr>
        <p:spPr>
          <a:xfrm>
            <a:off x="0" y="7213922"/>
            <a:ext cx="7772399" cy="1732782"/>
          </a:xfrm>
          <a:prstGeom prst="rect">
            <a:avLst/>
          </a:prstGeom>
          <a:noFill/>
        </p:spPr>
        <p:txBody>
          <a:bodyPr wrap="square" lIns="685800" tIns="118872" rIns="685800" bIns="118872" rtlCol="0">
            <a:spAutoFit/>
          </a:bodyPr>
          <a:lstStyle/>
          <a:p>
            <a:pPr marL="171450" indent="-171450">
              <a:spcAft>
                <a:spcPts val="400"/>
              </a:spcAft>
              <a:buFont typeface="Wingdings" pitchFamily="2" charset="2"/>
              <a:buChar char="q"/>
            </a:pPr>
            <a:r>
              <a:rPr lang="en-US" sz="1100" dirty="0">
                <a:effectLst/>
                <a:latin typeface="Roboto Light" panose="02000000000000000000" pitchFamily="2" charset="0"/>
              </a:rPr>
              <a:t>Mail MLS sheet on any comps (listed or sold)</a:t>
            </a:r>
          </a:p>
          <a:p>
            <a:pPr marL="171450" indent="-171450">
              <a:spcAft>
                <a:spcPts val="400"/>
              </a:spcAft>
              <a:buFont typeface="Wingdings" pitchFamily="2" charset="2"/>
              <a:buChar char="q"/>
            </a:pPr>
            <a:r>
              <a:rPr lang="en-US" sz="1100" dirty="0">
                <a:effectLst/>
                <a:latin typeface="Roboto Light" panose="02000000000000000000" pitchFamily="2" charset="0"/>
              </a:rPr>
              <a:t>Change remarks in MLS</a:t>
            </a:r>
          </a:p>
          <a:p>
            <a:pPr marL="171450" indent="-171450">
              <a:spcAft>
                <a:spcPts val="400"/>
              </a:spcAft>
              <a:buFont typeface="Wingdings" pitchFamily="2" charset="2"/>
              <a:buChar char="q"/>
            </a:pPr>
            <a:r>
              <a:rPr lang="en-US" sz="1100" dirty="0">
                <a:effectLst/>
                <a:latin typeface="Roboto Light" panose="02000000000000000000" pitchFamily="2" charset="0"/>
              </a:rPr>
              <a:t>Communication/Progress appointment with Seller</a:t>
            </a:r>
          </a:p>
          <a:p>
            <a:pPr marL="171450" indent="-171450">
              <a:spcAft>
                <a:spcPts val="400"/>
              </a:spcAft>
              <a:buFont typeface="Wingdings" pitchFamily="2" charset="2"/>
              <a:buChar char="q"/>
            </a:pPr>
            <a:r>
              <a:rPr lang="en-US" sz="1100" dirty="0">
                <a:effectLst/>
                <a:latin typeface="Roboto Light" panose="02000000000000000000" pitchFamily="2" charset="0"/>
              </a:rPr>
              <a:t>Analyze demand and market activity</a:t>
            </a:r>
          </a:p>
          <a:p>
            <a:pPr marL="171450" indent="-171450">
              <a:spcAft>
                <a:spcPts val="400"/>
              </a:spcAft>
              <a:buFont typeface="Wingdings" pitchFamily="2" charset="2"/>
              <a:buChar char="q"/>
            </a:pPr>
            <a:r>
              <a:rPr lang="en-US" sz="1100" dirty="0">
                <a:effectLst/>
                <a:latin typeface="Roboto Light" panose="02000000000000000000" pitchFamily="2" charset="0"/>
              </a:rPr>
              <a:t>Send flyers</a:t>
            </a:r>
          </a:p>
          <a:p>
            <a:pPr marL="171450" indent="-171450">
              <a:spcAft>
                <a:spcPts val="400"/>
              </a:spcAft>
              <a:buFont typeface="Wingdings" pitchFamily="2" charset="2"/>
              <a:buChar char="q"/>
            </a:pPr>
            <a:r>
              <a:rPr lang="en-US" sz="1100" dirty="0">
                <a:effectLst/>
                <a:latin typeface="Roboto Light" panose="02000000000000000000" pitchFamily="2" charset="0"/>
              </a:rPr>
              <a:t>Schedule a Broker's Open “Event Tour”</a:t>
            </a:r>
          </a:p>
          <a:p>
            <a:pPr marL="171450" indent="-171450">
              <a:spcAft>
                <a:spcPts val="400"/>
              </a:spcAft>
              <a:buFont typeface="Wingdings" pitchFamily="2" charset="2"/>
              <a:buChar char="q"/>
            </a:pPr>
            <a:r>
              <a:rPr lang="en-US" sz="1100" dirty="0">
                <a:effectLst/>
                <a:latin typeface="Roboto Light" panose="02000000000000000000" pitchFamily="2" charset="0"/>
              </a:rPr>
              <a:t>Review pricing strategy</a:t>
            </a:r>
          </a:p>
        </p:txBody>
      </p:sp>
      <p:sp>
        <p:nvSpPr>
          <p:cNvPr id="10" name="TextBox 9">
            <a:extLst>
              <a:ext uri="{FF2B5EF4-FFF2-40B4-BE49-F238E27FC236}">
                <a16:creationId xmlns:a16="http://schemas.microsoft.com/office/drawing/2014/main" id="{6A19930F-0B0C-0C21-7A14-89258696F4D1}"/>
              </a:ext>
            </a:extLst>
          </p:cNvPr>
          <p:cNvSpPr txBox="1"/>
          <p:nvPr/>
        </p:nvSpPr>
        <p:spPr>
          <a:xfrm>
            <a:off x="4864104" y="7234484"/>
            <a:ext cx="2908300" cy="747897"/>
          </a:xfrm>
          <a:prstGeom prst="rect">
            <a:avLst/>
          </a:prstGeom>
          <a:solidFill>
            <a:schemeClr val="bg1">
              <a:lumMod val="85000"/>
            </a:schemeClr>
          </a:solidFill>
        </p:spPr>
        <p:txBody>
          <a:bodyPr wrap="square" lIns="685800" tIns="118872" rIns="685800" bIns="118872" rtlCol="0" anchor="t" anchorCtr="0">
            <a:spAutoFit/>
          </a:bodyPr>
          <a:lstStyle/>
          <a:p>
            <a:pPr algn="ctr"/>
            <a:r>
              <a:rPr lang="en-US" sz="1100" b="1" dirty="0">
                <a:latin typeface="Roboto" panose="02000000000000000000" pitchFamily="2" charset="0"/>
                <a:ea typeface="Roboto" panose="02000000000000000000" pitchFamily="2" charset="0"/>
                <a:cs typeface="Roboto" panose="02000000000000000000" pitchFamily="2" charset="0"/>
              </a:rPr>
              <a:t>HOW MANY SHOWINGS HAVE WE HAD SO FAR:</a:t>
            </a:r>
          </a:p>
          <a:p>
            <a:pPr algn="ctr"/>
            <a:endParaRPr lang="en-US" sz="1100" b="1"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97884254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4617</TotalTime>
  <Words>1807</Words>
  <Application>Microsoft Macintosh PowerPoint</Application>
  <PresentationFormat>Custom</PresentationFormat>
  <Paragraphs>257</Paragraphs>
  <Slides>11</Slides>
  <Notes>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vt:i4>
      </vt:variant>
    </vt:vector>
  </HeadingPairs>
  <TitlesOfParts>
    <vt:vector size="22" baseType="lpstr">
      <vt:lpstr>Arial</vt:lpstr>
      <vt:lpstr>Calibri</vt:lpstr>
      <vt:lpstr>Helvetica</vt:lpstr>
      <vt:lpstr>Roboto</vt:lpstr>
      <vt:lpstr>Roboto Black</vt:lpstr>
      <vt:lpstr>Roboto Condensed</vt:lpstr>
      <vt:lpstr>Roboto Light</vt:lpstr>
      <vt:lpstr>Roboto Light</vt:lpstr>
      <vt:lpstr>Roboto Medium</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Josefa D. Saldaña</dc:creator>
  <cp:keywords/>
  <dc:description/>
  <cp:lastModifiedBy>Brad Brown</cp:lastModifiedBy>
  <cp:revision>66</cp:revision>
  <cp:lastPrinted>2019-07-15T18:46:19Z</cp:lastPrinted>
  <dcterms:created xsi:type="dcterms:W3CDTF">2019-07-11T19:51:11Z</dcterms:created>
  <dcterms:modified xsi:type="dcterms:W3CDTF">2022-11-18T00:31:47Z</dcterms:modified>
  <cp:category/>
</cp:coreProperties>
</file>